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2"/>
  </p:normalViewPr>
  <p:slideViewPr>
    <p:cSldViewPr>
      <p:cViewPr varScale="1">
        <p:scale>
          <a:sx n="129" d="100"/>
          <a:sy n="129" d="100"/>
        </p:scale>
        <p:origin x="3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F16CD-FE0D-B843-96D2-EA429AA88C9D}" type="datetimeFigureOut">
              <a:rPr lang="en-US" smtClean="0"/>
              <a:t>5/17/26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25E02-8C66-7940-8C97-AF9EA15A1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58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25E02-8C66-7940-8C97-AF9EA15A1D7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83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2DEC1-5DC3-353D-EE90-1F5C52EC5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F9DCF-8F05-6E4C-3E12-1FAF5B55E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E74BD-8A0A-AB81-23B0-B8A150C35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27E8A-B795-7C9F-EF04-F0B3301C3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BAA50-D8AB-BF4B-F248-78D0808D4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304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73146-ED77-3277-DC09-3E1AEF9DE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736A8-1371-32B3-AFCD-7756E102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9807F-9622-67DA-6711-E9B124BE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C43DD-13E9-7D12-A597-9CAD72AC6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41B6A-B9C4-F57B-A6F0-DC208A6AD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16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6FDB4-EBB6-7EDC-6546-210E357D9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FFDFF-7790-422A-09F3-74C976DA5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48C8D-49A9-08F4-6C04-7DF210DC7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6EF5F-CFC0-025F-E430-C96C9BC0D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A137E-57A7-6A10-44EF-332511AE0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82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D8E4-C367-E9A5-FF71-A5216C3A0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EBC1F-FD21-F653-E9EE-9AC3252BF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6F409B-95E6-364A-FDB2-5903967EF7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2B4BEC-3EA1-CA97-D034-466292019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ADE9B-DD26-89FE-F386-74775B44F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59550-E9D7-0335-1A92-CE3C4E934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74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1C436-634F-1723-C449-C461DCAE2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6F62E-1B16-4201-971D-2B8FB7B16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B596E1-4930-77D3-5CDD-196378122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E03569-CC26-52D0-3221-6D9D6B241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2CF76F-79F1-EAC6-D0E0-A52A7A9C4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DE4669-96EA-1B10-30A0-B7611051D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6FC204-A463-63BD-AD85-D2D97E13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F36A0D-D32C-81B2-FA76-1F16D7AD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80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3A18B-83F4-2B98-A93A-EB190339C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F50136-9A1D-8D67-DD83-3D36EA98D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6E12A7-6E63-835F-1944-481FCCEB4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C3A887-B1DF-AF6E-BC55-4B88FFA5D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02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3DCE6D-779B-4BF2-70FF-4F5FE9033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4E921B-87A2-2637-3ADF-BF1F70044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D6FF5-E754-FBF4-0B4F-BBC06F5FF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17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A334F-EA1F-E919-7944-F9CE931B8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D5ECB-ED57-9B95-3A92-6E39DDCB6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A0487-E562-88F0-D5C1-E8E6D42E7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ED63C4-3C70-6AAA-C59A-B5C8A3EA9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09129F-690C-9D98-0AB5-112661494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B1BD3-BCEF-DA69-BE46-ED8A417D0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0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635A6-82C5-4928-D125-41E35ED1F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32FD73-F476-C222-9ACE-2760BE46F8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08EFE-3AF7-D884-1742-D7E7AEE56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BE482E-3B3C-3214-B4F5-32363E00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1DC43-E70F-1AB1-AE1C-B70FB105A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407EC-9BD0-F5B5-AA56-06A0CF5C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66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31020-910C-D2DC-71D9-772D8DB6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885C58-0FB5-6077-9FAB-919B49975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FA4E8-29CD-587D-87D1-8287603CD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131EA-6568-95BD-577E-FAA0BA829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91894-9D99-795E-4F43-FCA4FFA2F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45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E4FF36-C456-5919-9993-B434F2E2E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75C01E-D431-237A-7ADD-61E0F229E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CC061-DC9A-1103-D9F3-38FE35A4B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07866-341F-3AD9-D29C-0FD462F2A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0B3C6-E3C0-7B99-0AC0-E2A230305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01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A22D7F-A2D8-7E13-CBA1-D434C7C0A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7175-9606-14F4-90FA-3D4A88664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A9995-3362-014F-1612-CF824D913D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BD969A-0A31-8E44-9695-ED5D581A6DF6}" type="datetimeFigureOut">
              <a:rPr lang="en-US" smtClean="0"/>
              <a:t>5/17/26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BF326-54FD-2534-BFFA-4EDE5C1A3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02295-9B1E-86DC-8C86-A1F6D4F0C8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73ABB2-E4C0-DC42-8EF2-AB9C02556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93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7CE0CA-3B57-B9FD-13A6-E69E72E72A96}"/>
              </a:ext>
            </a:extLst>
          </p:cNvPr>
          <p:cNvSpPr/>
          <p:nvPr/>
        </p:nvSpPr>
        <p:spPr>
          <a:xfrm>
            <a:off x="3107668" y="1160747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95CFBC-C20C-0447-8520-C1181D70B24A}"/>
              </a:ext>
            </a:extLst>
          </p:cNvPr>
          <p:cNvSpPr txBox="1"/>
          <p:nvPr/>
        </p:nvSpPr>
        <p:spPr>
          <a:xfrm>
            <a:off x="4079776" y="1418872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43.7 kW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C1BF1C-8EA3-2D78-1269-ABEF32433C64}"/>
              </a:ext>
            </a:extLst>
          </p:cNvPr>
          <p:cNvSpPr/>
          <p:nvPr/>
        </p:nvSpPr>
        <p:spPr>
          <a:xfrm>
            <a:off x="3107668" y="4653136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F8E014-678C-973D-198C-D87575F28ABD}"/>
              </a:ext>
            </a:extLst>
          </p:cNvPr>
          <p:cNvSpPr txBox="1"/>
          <p:nvPr/>
        </p:nvSpPr>
        <p:spPr>
          <a:xfrm>
            <a:off x="119336" y="107921"/>
            <a:ext cx="986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Example: Convert 43.7 kilowatts into watts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AD7B7B3-13DF-A961-1335-8F19456D0A21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6096000" y="2384883"/>
            <a:ext cx="0" cy="2268253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77B1645-50C4-6FC2-D6EE-28AEF4F6AEC9}"/>
              </a:ext>
            </a:extLst>
          </p:cNvPr>
          <p:cNvSpPr txBox="1"/>
          <p:nvPr/>
        </p:nvSpPr>
        <p:spPr>
          <a:xfrm>
            <a:off x="6168008" y="285293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quantity </a:t>
            </a:r>
            <a:r>
              <a:rPr lang="en-US" b="1" i="1" dirty="0"/>
              <a:t>inside</a:t>
            </a:r>
            <a:r>
              <a:rPr lang="en-US" dirty="0"/>
              <a:t> the box must remain the same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374488-70BC-EAD1-8624-65517EE2C92E}"/>
              </a:ext>
            </a:extLst>
          </p:cNvPr>
          <p:cNvSpPr txBox="1"/>
          <p:nvPr/>
        </p:nvSpPr>
        <p:spPr>
          <a:xfrm>
            <a:off x="551384" y="154750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kilowatts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9872B4-BD74-2663-E735-17A5B8A1C541}"/>
              </a:ext>
            </a:extLst>
          </p:cNvPr>
          <p:cNvSpPr txBox="1"/>
          <p:nvPr/>
        </p:nvSpPr>
        <p:spPr>
          <a:xfrm>
            <a:off x="602702" y="508053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watts</a:t>
            </a:r>
          </a:p>
        </p:txBody>
      </p:sp>
    </p:spTree>
    <p:extLst>
      <p:ext uri="{BB962C8B-B14F-4D97-AF65-F5344CB8AC3E}">
        <p14:creationId xmlns:p14="http://schemas.microsoft.com/office/powerpoint/2010/main" val="2995122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4F808-797B-DA0D-6DB3-DB75D07F4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8A1E4DF-1E7A-0593-FB1C-B8268553D88F}"/>
              </a:ext>
            </a:extLst>
          </p:cNvPr>
          <p:cNvSpPr/>
          <p:nvPr/>
        </p:nvSpPr>
        <p:spPr>
          <a:xfrm>
            <a:off x="3107668" y="1160747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C737A6-18E3-2124-5038-42A144DD12F5}"/>
              </a:ext>
            </a:extLst>
          </p:cNvPr>
          <p:cNvSpPr txBox="1"/>
          <p:nvPr/>
        </p:nvSpPr>
        <p:spPr>
          <a:xfrm>
            <a:off x="4079776" y="1418872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43.7 kW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34F692-52A6-7565-19A7-5588FAE898C0}"/>
              </a:ext>
            </a:extLst>
          </p:cNvPr>
          <p:cNvSpPr/>
          <p:nvPr/>
        </p:nvSpPr>
        <p:spPr>
          <a:xfrm>
            <a:off x="3107668" y="4653136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7B37A5-3734-74D9-474C-BF5959B34592}"/>
              </a:ext>
            </a:extLst>
          </p:cNvPr>
          <p:cNvSpPr txBox="1"/>
          <p:nvPr/>
        </p:nvSpPr>
        <p:spPr>
          <a:xfrm>
            <a:off x="119336" y="107921"/>
            <a:ext cx="986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Example: Convert 43.7 kilowatts into watts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F9DD6E-6F40-9792-6C3B-ABC76829F9B7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6096000" y="2384883"/>
            <a:ext cx="0" cy="2268253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E0A7CE7-3B16-4510-A353-9D8E4A1786A7}"/>
              </a:ext>
            </a:extLst>
          </p:cNvPr>
          <p:cNvSpPr txBox="1"/>
          <p:nvPr/>
        </p:nvSpPr>
        <p:spPr>
          <a:xfrm>
            <a:off x="6168008" y="285293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quantity </a:t>
            </a:r>
            <a:r>
              <a:rPr lang="en-US" b="1" i="1" dirty="0"/>
              <a:t>inside</a:t>
            </a:r>
            <a:r>
              <a:rPr lang="en-US" dirty="0"/>
              <a:t> the box must remain the same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372008-B28E-9EE6-EDDA-6C7847A815E4}"/>
              </a:ext>
            </a:extLst>
          </p:cNvPr>
          <p:cNvSpPr txBox="1"/>
          <p:nvPr/>
        </p:nvSpPr>
        <p:spPr>
          <a:xfrm>
            <a:off x="551384" y="154750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kilowatts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C2030B-3F49-5BE5-37F0-F2F3F6F6F4F7}"/>
              </a:ext>
            </a:extLst>
          </p:cNvPr>
          <p:cNvSpPr txBox="1"/>
          <p:nvPr/>
        </p:nvSpPr>
        <p:spPr>
          <a:xfrm>
            <a:off x="602702" y="508053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watts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9151C6-D7F1-2A08-6496-BD95359DFEA2}"/>
              </a:ext>
            </a:extLst>
          </p:cNvPr>
          <p:cNvSpPr txBox="1"/>
          <p:nvPr/>
        </p:nvSpPr>
        <p:spPr>
          <a:xfrm>
            <a:off x="3935760" y="4934761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43 700 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85DA0B-2CCE-9FD2-5E2A-5BD7967BB102}"/>
              </a:ext>
            </a:extLst>
          </p:cNvPr>
          <p:cNvSpPr/>
          <p:nvPr/>
        </p:nvSpPr>
        <p:spPr>
          <a:xfrm>
            <a:off x="4799856" y="5080538"/>
            <a:ext cx="1584176" cy="436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E44EE26-1E5D-74AC-2926-0F327C551D40}"/>
              </a:ext>
            </a:extLst>
          </p:cNvPr>
          <p:cNvSpPr/>
          <p:nvPr/>
        </p:nvSpPr>
        <p:spPr>
          <a:xfrm>
            <a:off x="6934200" y="1817914"/>
            <a:ext cx="1569054" cy="3178629"/>
          </a:xfrm>
          <a:custGeom>
            <a:avLst/>
            <a:gdLst>
              <a:gd name="connsiteX0" fmla="*/ 228600 w 1569054"/>
              <a:gd name="connsiteY0" fmla="*/ 0 h 3178629"/>
              <a:gd name="connsiteX1" fmla="*/ 1567543 w 1569054"/>
              <a:gd name="connsiteY1" fmla="*/ 1480457 h 3178629"/>
              <a:gd name="connsiteX2" fmla="*/ 0 w 1569054"/>
              <a:gd name="connsiteY2" fmla="*/ 3178629 h 3178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9054" h="3178629">
                <a:moveTo>
                  <a:pt x="228600" y="0"/>
                </a:moveTo>
                <a:cubicBezTo>
                  <a:pt x="917121" y="475343"/>
                  <a:pt x="1605643" y="950686"/>
                  <a:pt x="1567543" y="1480457"/>
                </a:cubicBezTo>
                <a:cubicBezTo>
                  <a:pt x="1529443" y="2010228"/>
                  <a:pt x="764721" y="2594428"/>
                  <a:pt x="0" y="3178629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ular Callout 9">
            <a:extLst>
              <a:ext uri="{FF2B5EF4-FFF2-40B4-BE49-F238E27FC236}">
                <a16:creationId xmlns:a16="http://schemas.microsoft.com/office/drawing/2014/main" id="{26E647BE-A41F-CA50-8A14-ADDD4703FF56}"/>
              </a:ext>
            </a:extLst>
          </p:cNvPr>
          <p:cNvSpPr/>
          <p:nvPr/>
        </p:nvSpPr>
        <p:spPr>
          <a:xfrm>
            <a:off x="9984432" y="4797152"/>
            <a:ext cx="1954324" cy="1224136"/>
          </a:xfrm>
          <a:prstGeom prst="wedgeRectCallout">
            <a:avLst>
              <a:gd name="adj1" fmla="val -200646"/>
              <a:gd name="adj2" fmla="val -1308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1. Watts are 1 000 times smaller than kilowatts</a:t>
            </a:r>
          </a:p>
        </p:txBody>
      </p:sp>
    </p:spTree>
    <p:extLst>
      <p:ext uri="{BB962C8B-B14F-4D97-AF65-F5344CB8AC3E}">
        <p14:creationId xmlns:p14="http://schemas.microsoft.com/office/powerpoint/2010/main" val="30003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4686D-ED36-F31D-55E6-2404A775A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ED1D1F-6D8A-6B3E-A322-66741B1393B3}"/>
              </a:ext>
            </a:extLst>
          </p:cNvPr>
          <p:cNvSpPr/>
          <p:nvPr/>
        </p:nvSpPr>
        <p:spPr>
          <a:xfrm>
            <a:off x="3107668" y="1160747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00DE23-CD63-D2A2-82CA-DD3C5605B22C}"/>
              </a:ext>
            </a:extLst>
          </p:cNvPr>
          <p:cNvSpPr txBox="1"/>
          <p:nvPr/>
        </p:nvSpPr>
        <p:spPr>
          <a:xfrm>
            <a:off x="4079776" y="1418872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43.7 kW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762614-165D-FA11-9434-CC4226A40B72}"/>
              </a:ext>
            </a:extLst>
          </p:cNvPr>
          <p:cNvSpPr/>
          <p:nvPr/>
        </p:nvSpPr>
        <p:spPr>
          <a:xfrm>
            <a:off x="3107668" y="4653136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F2FF1A-A1D9-18A7-9CF4-CB13A70D4F97}"/>
              </a:ext>
            </a:extLst>
          </p:cNvPr>
          <p:cNvSpPr txBox="1"/>
          <p:nvPr/>
        </p:nvSpPr>
        <p:spPr>
          <a:xfrm>
            <a:off x="119336" y="107921"/>
            <a:ext cx="986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Example: Convert 43.7 kilowatts into watts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85CDBA9-EE5F-4098-53CE-03FB4FE6AC44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6096000" y="2384883"/>
            <a:ext cx="0" cy="2268253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E861604-EBE1-CBE3-8943-EF6E7B716C5C}"/>
              </a:ext>
            </a:extLst>
          </p:cNvPr>
          <p:cNvSpPr txBox="1"/>
          <p:nvPr/>
        </p:nvSpPr>
        <p:spPr>
          <a:xfrm>
            <a:off x="6168008" y="285293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quantity </a:t>
            </a:r>
            <a:r>
              <a:rPr lang="en-US" b="1" i="1" dirty="0"/>
              <a:t>inside</a:t>
            </a:r>
            <a:r>
              <a:rPr lang="en-US" dirty="0"/>
              <a:t> the box must remain the same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15F26A-8D45-A257-2925-1E5CCB1A7E03}"/>
              </a:ext>
            </a:extLst>
          </p:cNvPr>
          <p:cNvSpPr txBox="1"/>
          <p:nvPr/>
        </p:nvSpPr>
        <p:spPr>
          <a:xfrm>
            <a:off x="551384" y="154750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kilowatts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860276-056F-2C16-C278-7BE4C9F927F5}"/>
              </a:ext>
            </a:extLst>
          </p:cNvPr>
          <p:cNvSpPr txBox="1"/>
          <p:nvPr/>
        </p:nvSpPr>
        <p:spPr>
          <a:xfrm>
            <a:off x="602702" y="508053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watts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D5AF4E-35C8-6786-5722-3F156ED604B9}"/>
              </a:ext>
            </a:extLst>
          </p:cNvPr>
          <p:cNvSpPr txBox="1"/>
          <p:nvPr/>
        </p:nvSpPr>
        <p:spPr>
          <a:xfrm>
            <a:off x="3935760" y="4934761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43 700 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1C7239-3DBC-C569-2333-15FD1BB12647}"/>
              </a:ext>
            </a:extLst>
          </p:cNvPr>
          <p:cNvSpPr/>
          <p:nvPr/>
        </p:nvSpPr>
        <p:spPr>
          <a:xfrm>
            <a:off x="4799856" y="5080538"/>
            <a:ext cx="1584176" cy="436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AFB98CC-1DC0-8A0F-4BA4-5D409FBFFA1B}"/>
              </a:ext>
            </a:extLst>
          </p:cNvPr>
          <p:cNvSpPr/>
          <p:nvPr/>
        </p:nvSpPr>
        <p:spPr>
          <a:xfrm>
            <a:off x="6934200" y="1817914"/>
            <a:ext cx="1569054" cy="3178629"/>
          </a:xfrm>
          <a:custGeom>
            <a:avLst/>
            <a:gdLst>
              <a:gd name="connsiteX0" fmla="*/ 228600 w 1569054"/>
              <a:gd name="connsiteY0" fmla="*/ 0 h 3178629"/>
              <a:gd name="connsiteX1" fmla="*/ 1567543 w 1569054"/>
              <a:gd name="connsiteY1" fmla="*/ 1480457 h 3178629"/>
              <a:gd name="connsiteX2" fmla="*/ 0 w 1569054"/>
              <a:gd name="connsiteY2" fmla="*/ 3178629 h 3178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9054" h="3178629">
                <a:moveTo>
                  <a:pt x="228600" y="0"/>
                </a:moveTo>
                <a:cubicBezTo>
                  <a:pt x="917121" y="475343"/>
                  <a:pt x="1605643" y="950686"/>
                  <a:pt x="1567543" y="1480457"/>
                </a:cubicBezTo>
                <a:cubicBezTo>
                  <a:pt x="1529443" y="2010228"/>
                  <a:pt x="764721" y="2594428"/>
                  <a:pt x="0" y="3178629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ular Callout 9">
            <a:extLst>
              <a:ext uri="{FF2B5EF4-FFF2-40B4-BE49-F238E27FC236}">
                <a16:creationId xmlns:a16="http://schemas.microsoft.com/office/drawing/2014/main" id="{375C87DD-0773-8C9D-2FA9-8D187DFE690F}"/>
              </a:ext>
            </a:extLst>
          </p:cNvPr>
          <p:cNvSpPr/>
          <p:nvPr/>
        </p:nvSpPr>
        <p:spPr>
          <a:xfrm>
            <a:off x="9984432" y="4797152"/>
            <a:ext cx="1954324" cy="1224136"/>
          </a:xfrm>
          <a:prstGeom prst="wedgeRectCallout">
            <a:avLst>
              <a:gd name="adj1" fmla="val -200646"/>
              <a:gd name="adj2" fmla="val -1308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1. Watts are 1 000 times smaller than kilowatts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40FABD0-B181-5798-6BF1-4BBF5FE34AA0}"/>
                  </a:ext>
                </a:extLst>
              </p:cNvPr>
              <p:cNvSpPr txBox="1"/>
              <p:nvPr/>
            </p:nvSpPr>
            <p:spPr>
              <a:xfrm>
                <a:off x="8503254" y="3057344"/>
                <a:ext cx="20162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1 000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40FABD0-B181-5798-6BF1-4BBF5FE34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3254" y="3057344"/>
                <a:ext cx="2016224" cy="461665"/>
              </a:xfrm>
              <a:prstGeom prst="rect">
                <a:avLst/>
              </a:prstGeom>
              <a:blipFill>
                <a:blip r:embed="rId2"/>
                <a:stretch>
                  <a:fillRect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2103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CBEC3-FBDF-A79B-9A69-7A8D598F7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C142D17-F7A7-6DBC-CC1B-05407614CAFF}"/>
              </a:ext>
            </a:extLst>
          </p:cNvPr>
          <p:cNvSpPr/>
          <p:nvPr/>
        </p:nvSpPr>
        <p:spPr>
          <a:xfrm>
            <a:off x="3107668" y="1160747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AFE1C5-55B5-762D-FCDB-A5FEA49369C9}"/>
              </a:ext>
            </a:extLst>
          </p:cNvPr>
          <p:cNvSpPr txBox="1"/>
          <p:nvPr/>
        </p:nvSpPr>
        <p:spPr>
          <a:xfrm>
            <a:off x="4079776" y="1418872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43.7 kW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B1D82D-EB27-E1AC-6BB9-5A7FC8005BF3}"/>
              </a:ext>
            </a:extLst>
          </p:cNvPr>
          <p:cNvSpPr/>
          <p:nvPr/>
        </p:nvSpPr>
        <p:spPr>
          <a:xfrm>
            <a:off x="3107668" y="4653136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D73788-720E-4DE5-C00D-822A5763C056}"/>
              </a:ext>
            </a:extLst>
          </p:cNvPr>
          <p:cNvSpPr txBox="1"/>
          <p:nvPr/>
        </p:nvSpPr>
        <p:spPr>
          <a:xfrm>
            <a:off x="119336" y="107921"/>
            <a:ext cx="986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Example: Convert 43.7 kilowatts into watts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50E8A2D-902C-FE0B-6075-478C9C2A68AD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6096000" y="2384883"/>
            <a:ext cx="0" cy="2268253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1664DE1-CA80-4C98-49A1-30390C73C775}"/>
              </a:ext>
            </a:extLst>
          </p:cNvPr>
          <p:cNvSpPr txBox="1"/>
          <p:nvPr/>
        </p:nvSpPr>
        <p:spPr>
          <a:xfrm>
            <a:off x="6168008" y="285293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quantity </a:t>
            </a:r>
            <a:r>
              <a:rPr lang="en-US" b="1" i="1" dirty="0"/>
              <a:t>inside</a:t>
            </a:r>
            <a:r>
              <a:rPr lang="en-US" dirty="0"/>
              <a:t> the box must remain the same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D8D15E-0564-674A-A7F8-7596226675FA}"/>
              </a:ext>
            </a:extLst>
          </p:cNvPr>
          <p:cNvSpPr txBox="1"/>
          <p:nvPr/>
        </p:nvSpPr>
        <p:spPr>
          <a:xfrm>
            <a:off x="551384" y="154750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kilowatts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27A9C7-6B5A-1FAA-A397-BE0C283B9A79}"/>
              </a:ext>
            </a:extLst>
          </p:cNvPr>
          <p:cNvSpPr txBox="1"/>
          <p:nvPr/>
        </p:nvSpPr>
        <p:spPr>
          <a:xfrm>
            <a:off x="602702" y="508053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watts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84B50C-D29C-E05C-2669-7F697069319C}"/>
              </a:ext>
            </a:extLst>
          </p:cNvPr>
          <p:cNvSpPr txBox="1"/>
          <p:nvPr/>
        </p:nvSpPr>
        <p:spPr>
          <a:xfrm>
            <a:off x="3935760" y="4934761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43 700 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0B4627-6BB0-FB71-CC1D-043370A0FFEF}"/>
              </a:ext>
            </a:extLst>
          </p:cNvPr>
          <p:cNvSpPr/>
          <p:nvPr/>
        </p:nvSpPr>
        <p:spPr>
          <a:xfrm>
            <a:off x="4871864" y="5082861"/>
            <a:ext cx="1584176" cy="436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E8A98C9-B1BE-0273-AAD6-2FB17005734C}"/>
              </a:ext>
            </a:extLst>
          </p:cNvPr>
          <p:cNvSpPr/>
          <p:nvPr/>
        </p:nvSpPr>
        <p:spPr>
          <a:xfrm>
            <a:off x="6934200" y="1817914"/>
            <a:ext cx="1569054" cy="3178629"/>
          </a:xfrm>
          <a:custGeom>
            <a:avLst/>
            <a:gdLst>
              <a:gd name="connsiteX0" fmla="*/ 228600 w 1569054"/>
              <a:gd name="connsiteY0" fmla="*/ 0 h 3178629"/>
              <a:gd name="connsiteX1" fmla="*/ 1567543 w 1569054"/>
              <a:gd name="connsiteY1" fmla="*/ 1480457 h 3178629"/>
              <a:gd name="connsiteX2" fmla="*/ 0 w 1569054"/>
              <a:gd name="connsiteY2" fmla="*/ 3178629 h 3178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9054" h="3178629">
                <a:moveTo>
                  <a:pt x="228600" y="0"/>
                </a:moveTo>
                <a:cubicBezTo>
                  <a:pt x="917121" y="475343"/>
                  <a:pt x="1605643" y="950686"/>
                  <a:pt x="1567543" y="1480457"/>
                </a:cubicBezTo>
                <a:cubicBezTo>
                  <a:pt x="1529443" y="2010228"/>
                  <a:pt x="764721" y="2594428"/>
                  <a:pt x="0" y="3178629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ular Callout 9">
            <a:extLst>
              <a:ext uri="{FF2B5EF4-FFF2-40B4-BE49-F238E27FC236}">
                <a16:creationId xmlns:a16="http://schemas.microsoft.com/office/drawing/2014/main" id="{381A8BBB-BF21-C67C-6168-458B14F62813}"/>
              </a:ext>
            </a:extLst>
          </p:cNvPr>
          <p:cNvSpPr/>
          <p:nvPr/>
        </p:nvSpPr>
        <p:spPr>
          <a:xfrm>
            <a:off x="9984432" y="4797152"/>
            <a:ext cx="1954324" cy="1224136"/>
          </a:xfrm>
          <a:prstGeom prst="wedgeRectCallout">
            <a:avLst>
              <a:gd name="adj1" fmla="val -200646"/>
              <a:gd name="adj2" fmla="val -1308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1. Watts are 1 000 times smaller than kilowatts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0CA32AA-2F4D-5138-8F02-3ED40D3D57BF}"/>
                  </a:ext>
                </a:extLst>
              </p:cNvPr>
              <p:cNvSpPr txBox="1"/>
              <p:nvPr/>
            </p:nvSpPr>
            <p:spPr>
              <a:xfrm>
                <a:off x="8503254" y="3057344"/>
                <a:ext cx="20162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1 000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0CA32AA-2F4D-5138-8F02-3ED40D3D5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3254" y="3057344"/>
                <a:ext cx="2016224" cy="461665"/>
              </a:xfrm>
              <a:prstGeom prst="rect">
                <a:avLst/>
              </a:prstGeom>
              <a:blipFill>
                <a:blip r:embed="rId2"/>
                <a:stretch>
                  <a:fillRect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 4">
            <a:extLst>
              <a:ext uri="{FF2B5EF4-FFF2-40B4-BE49-F238E27FC236}">
                <a16:creationId xmlns:a16="http://schemas.microsoft.com/office/drawing/2014/main" id="{C755B99A-90BB-641D-861A-2E410B3BBF06}"/>
              </a:ext>
            </a:extLst>
          </p:cNvPr>
          <p:cNvSpPr/>
          <p:nvPr/>
        </p:nvSpPr>
        <p:spPr>
          <a:xfrm flipH="1">
            <a:off x="3738127" y="1776494"/>
            <a:ext cx="1340454" cy="3524714"/>
          </a:xfrm>
          <a:custGeom>
            <a:avLst/>
            <a:gdLst>
              <a:gd name="connsiteX0" fmla="*/ 228600 w 1569054"/>
              <a:gd name="connsiteY0" fmla="*/ 0 h 3178629"/>
              <a:gd name="connsiteX1" fmla="*/ 1567543 w 1569054"/>
              <a:gd name="connsiteY1" fmla="*/ 1480457 h 3178629"/>
              <a:gd name="connsiteX2" fmla="*/ 0 w 1569054"/>
              <a:gd name="connsiteY2" fmla="*/ 3178629 h 3178629"/>
              <a:gd name="connsiteX0" fmla="*/ 0 w 1340454"/>
              <a:gd name="connsiteY0" fmla="*/ 0 h 3178629"/>
              <a:gd name="connsiteX1" fmla="*/ 1338943 w 1340454"/>
              <a:gd name="connsiteY1" fmla="*/ 1480457 h 3178629"/>
              <a:gd name="connsiteX2" fmla="*/ 228600 w 1340454"/>
              <a:gd name="connsiteY2" fmla="*/ 3178629 h 3178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0454" h="3178629">
                <a:moveTo>
                  <a:pt x="0" y="0"/>
                </a:moveTo>
                <a:cubicBezTo>
                  <a:pt x="688521" y="475343"/>
                  <a:pt x="1377043" y="950686"/>
                  <a:pt x="1338943" y="1480457"/>
                </a:cubicBezTo>
                <a:cubicBezTo>
                  <a:pt x="1300843" y="2010228"/>
                  <a:pt x="993321" y="2594428"/>
                  <a:pt x="228600" y="3178629"/>
                </a:cubicBezTo>
              </a:path>
            </a:pathLst>
          </a:custGeom>
          <a:noFill/>
          <a:ln w="38100">
            <a:solidFill>
              <a:schemeClr val="accent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ular Callout 15">
            <a:extLst>
              <a:ext uri="{FF2B5EF4-FFF2-40B4-BE49-F238E27FC236}">
                <a16:creationId xmlns:a16="http://schemas.microsoft.com/office/drawing/2014/main" id="{CAAE5A87-0BDA-0727-B542-1C691317D80D}"/>
              </a:ext>
            </a:extLst>
          </p:cNvPr>
          <p:cNvSpPr/>
          <p:nvPr/>
        </p:nvSpPr>
        <p:spPr>
          <a:xfrm>
            <a:off x="253244" y="3331902"/>
            <a:ext cx="1954324" cy="1616988"/>
          </a:xfrm>
          <a:prstGeom prst="wedgeRectCallout">
            <a:avLst>
              <a:gd name="adj1" fmla="val 177562"/>
              <a:gd name="adj2" fmla="val 76450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2. To compensate for making the unit </a:t>
            </a:r>
            <a:r>
              <a:rPr lang="en-US" b="1" i="1" dirty="0">
                <a:solidFill>
                  <a:schemeClr val="accent5"/>
                </a:solidFill>
              </a:rPr>
              <a:t>smaller</a:t>
            </a:r>
            <a:r>
              <a:rPr lang="en-US" dirty="0">
                <a:solidFill>
                  <a:schemeClr val="accent5"/>
                </a:solidFill>
              </a:rPr>
              <a:t>, we must make the number </a:t>
            </a:r>
            <a:r>
              <a:rPr lang="en-US" b="1" i="1" dirty="0">
                <a:solidFill>
                  <a:schemeClr val="accent5"/>
                </a:solidFill>
              </a:rPr>
              <a:t>larger</a:t>
            </a:r>
          </a:p>
        </p:txBody>
      </p:sp>
    </p:spTree>
    <p:extLst>
      <p:ext uri="{BB962C8B-B14F-4D97-AF65-F5344CB8AC3E}">
        <p14:creationId xmlns:p14="http://schemas.microsoft.com/office/powerpoint/2010/main" val="323500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75737-A0D0-C569-D361-A3C6917C5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1659695-D99B-E7FD-9062-DF787E64F0EA}"/>
              </a:ext>
            </a:extLst>
          </p:cNvPr>
          <p:cNvSpPr/>
          <p:nvPr/>
        </p:nvSpPr>
        <p:spPr>
          <a:xfrm>
            <a:off x="3107668" y="1160747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47E2BE-4818-57AF-F364-533BB7E1702E}"/>
              </a:ext>
            </a:extLst>
          </p:cNvPr>
          <p:cNvSpPr txBox="1"/>
          <p:nvPr/>
        </p:nvSpPr>
        <p:spPr>
          <a:xfrm>
            <a:off x="4079776" y="1418872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43.7 kW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0D8FB2-D1C5-1C66-1C78-4B618BD67F3A}"/>
              </a:ext>
            </a:extLst>
          </p:cNvPr>
          <p:cNvSpPr/>
          <p:nvPr/>
        </p:nvSpPr>
        <p:spPr>
          <a:xfrm>
            <a:off x="3107668" y="4653136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5E7112-0C99-CE92-C12F-A253EB8325B1}"/>
              </a:ext>
            </a:extLst>
          </p:cNvPr>
          <p:cNvSpPr txBox="1"/>
          <p:nvPr/>
        </p:nvSpPr>
        <p:spPr>
          <a:xfrm>
            <a:off x="119336" y="107921"/>
            <a:ext cx="986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Example: Convert 43.7 kilowatts into watts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5D1412-D580-D902-6B40-978F51CCF50B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6096000" y="2384883"/>
            <a:ext cx="0" cy="2268253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DCE9696-ED14-0EA2-3095-9DBC3DE7DC47}"/>
              </a:ext>
            </a:extLst>
          </p:cNvPr>
          <p:cNvSpPr txBox="1"/>
          <p:nvPr/>
        </p:nvSpPr>
        <p:spPr>
          <a:xfrm>
            <a:off x="6168008" y="285293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quantity </a:t>
            </a:r>
            <a:r>
              <a:rPr lang="en-US" b="1" i="1" dirty="0"/>
              <a:t>inside</a:t>
            </a:r>
            <a:r>
              <a:rPr lang="en-US" dirty="0"/>
              <a:t> the box must remain the same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612D83-4BA8-59A5-354A-B0AABBC57871}"/>
              </a:ext>
            </a:extLst>
          </p:cNvPr>
          <p:cNvSpPr txBox="1"/>
          <p:nvPr/>
        </p:nvSpPr>
        <p:spPr>
          <a:xfrm>
            <a:off x="551384" y="154750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kilowatts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7F1DA0-0468-9FE4-B294-2FE106B28E66}"/>
              </a:ext>
            </a:extLst>
          </p:cNvPr>
          <p:cNvSpPr txBox="1"/>
          <p:nvPr/>
        </p:nvSpPr>
        <p:spPr>
          <a:xfrm>
            <a:off x="602702" y="508053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watts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7ADAB3-1E4A-A21E-1F49-B9F38E9B0614}"/>
              </a:ext>
            </a:extLst>
          </p:cNvPr>
          <p:cNvSpPr txBox="1"/>
          <p:nvPr/>
        </p:nvSpPr>
        <p:spPr>
          <a:xfrm>
            <a:off x="3935760" y="4934761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43 700 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9436E7-E22A-E16D-46D7-D421E369FC78}"/>
              </a:ext>
            </a:extLst>
          </p:cNvPr>
          <p:cNvSpPr/>
          <p:nvPr/>
        </p:nvSpPr>
        <p:spPr>
          <a:xfrm>
            <a:off x="4871864" y="5082861"/>
            <a:ext cx="1584176" cy="436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C2EA2C2-5922-B5C7-6E18-78333436794A}"/>
              </a:ext>
            </a:extLst>
          </p:cNvPr>
          <p:cNvSpPr/>
          <p:nvPr/>
        </p:nvSpPr>
        <p:spPr>
          <a:xfrm>
            <a:off x="6934200" y="1817914"/>
            <a:ext cx="1569054" cy="3178629"/>
          </a:xfrm>
          <a:custGeom>
            <a:avLst/>
            <a:gdLst>
              <a:gd name="connsiteX0" fmla="*/ 228600 w 1569054"/>
              <a:gd name="connsiteY0" fmla="*/ 0 h 3178629"/>
              <a:gd name="connsiteX1" fmla="*/ 1567543 w 1569054"/>
              <a:gd name="connsiteY1" fmla="*/ 1480457 h 3178629"/>
              <a:gd name="connsiteX2" fmla="*/ 0 w 1569054"/>
              <a:gd name="connsiteY2" fmla="*/ 3178629 h 3178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9054" h="3178629">
                <a:moveTo>
                  <a:pt x="228600" y="0"/>
                </a:moveTo>
                <a:cubicBezTo>
                  <a:pt x="917121" y="475343"/>
                  <a:pt x="1605643" y="950686"/>
                  <a:pt x="1567543" y="1480457"/>
                </a:cubicBezTo>
                <a:cubicBezTo>
                  <a:pt x="1529443" y="2010228"/>
                  <a:pt x="764721" y="2594428"/>
                  <a:pt x="0" y="3178629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ular Callout 9">
            <a:extLst>
              <a:ext uri="{FF2B5EF4-FFF2-40B4-BE49-F238E27FC236}">
                <a16:creationId xmlns:a16="http://schemas.microsoft.com/office/drawing/2014/main" id="{EA4F4C4C-B32D-7FAA-4843-87490D88622D}"/>
              </a:ext>
            </a:extLst>
          </p:cNvPr>
          <p:cNvSpPr/>
          <p:nvPr/>
        </p:nvSpPr>
        <p:spPr>
          <a:xfrm>
            <a:off x="9984432" y="4797152"/>
            <a:ext cx="1954324" cy="1224136"/>
          </a:xfrm>
          <a:prstGeom prst="wedgeRectCallout">
            <a:avLst>
              <a:gd name="adj1" fmla="val -200646"/>
              <a:gd name="adj2" fmla="val -1308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1. Watts are 1 000 times smaller than kilowatts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9B4B461-D6A9-3126-3635-FE888EB19BFD}"/>
                  </a:ext>
                </a:extLst>
              </p:cNvPr>
              <p:cNvSpPr txBox="1"/>
              <p:nvPr/>
            </p:nvSpPr>
            <p:spPr>
              <a:xfrm>
                <a:off x="8503254" y="3057344"/>
                <a:ext cx="20162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1 000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9B4B461-D6A9-3126-3635-FE888EB19B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3254" y="3057344"/>
                <a:ext cx="2016224" cy="461665"/>
              </a:xfrm>
              <a:prstGeom prst="rect">
                <a:avLst/>
              </a:prstGeom>
              <a:blipFill>
                <a:blip r:embed="rId2"/>
                <a:stretch>
                  <a:fillRect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 4">
            <a:extLst>
              <a:ext uri="{FF2B5EF4-FFF2-40B4-BE49-F238E27FC236}">
                <a16:creationId xmlns:a16="http://schemas.microsoft.com/office/drawing/2014/main" id="{A8C42FC6-0DD8-D200-F51F-7364F0622952}"/>
              </a:ext>
            </a:extLst>
          </p:cNvPr>
          <p:cNvSpPr/>
          <p:nvPr/>
        </p:nvSpPr>
        <p:spPr>
          <a:xfrm flipH="1">
            <a:off x="3738127" y="1776494"/>
            <a:ext cx="1340454" cy="3524714"/>
          </a:xfrm>
          <a:custGeom>
            <a:avLst/>
            <a:gdLst>
              <a:gd name="connsiteX0" fmla="*/ 228600 w 1569054"/>
              <a:gd name="connsiteY0" fmla="*/ 0 h 3178629"/>
              <a:gd name="connsiteX1" fmla="*/ 1567543 w 1569054"/>
              <a:gd name="connsiteY1" fmla="*/ 1480457 h 3178629"/>
              <a:gd name="connsiteX2" fmla="*/ 0 w 1569054"/>
              <a:gd name="connsiteY2" fmla="*/ 3178629 h 3178629"/>
              <a:gd name="connsiteX0" fmla="*/ 0 w 1340454"/>
              <a:gd name="connsiteY0" fmla="*/ 0 h 3178629"/>
              <a:gd name="connsiteX1" fmla="*/ 1338943 w 1340454"/>
              <a:gd name="connsiteY1" fmla="*/ 1480457 h 3178629"/>
              <a:gd name="connsiteX2" fmla="*/ 228600 w 1340454"/>
              <a:gd name="connsiteY2" fmla="*/ 3178629 h 3178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0454" h="3178629">
                <a:moveTo>
                  <a:pt x="0" y="0"/>
                </a:moveTo>
                <a:cubicBezTo>
                  <a:pt x="688521" y="475343"/>
                  <a:pt x="1377043" y="950686"/>
                  <a:pt x="1338943" y="1480457"/>
                </a:cubicBezTo>
                <a:cubicBezTo>
                  <a:pt x="1300843" y="2010228"/>
                  <a:pt x="993321" y="2594428"/>
                  <a:pt x="228600" y="3178629"/>
                </a:cubicBezTo>
              </a:path>
            </a:pathLst>
          </a:custGeom>
          <a:noFill/>
          <a:ln w="38100">
            <a:solidFill>
              <a:schemeClr val="accent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ular Callout 15">
            <a:extLst>
              <a:ext uri="{FF2B5EF4-FFF2-40B4-BE49-F238E27FC236}">
                <a16:creationId xmlns:a16="http://schemas.microsoft.com/office/drawing/2014/main" id="{4DEB91D8-36AE-06FB-E814-10AF47DB47B6}"/>
              </a:ext>
            </a:extLst>
          </p:cNvPr>
          <p:cNvSpPr/>
          <p:nvPr/>
        </p:nvSpPr>
        <p:spPr>
          <a:xfrm>
            <a:off x="253244" y="3331902"/>
            <a:ext cx="1954324" cy="1616988"/>
          </a:xfrm>
          <a:prstGeom prst="wedgeRectCallout">
            <a:avLst>
              <a:gd name="adj1" fmla="val 177562"/>
              <a:gd name="adj2" fmla="val 76450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2. To compensate for making the unit </a:t>
            </a:r>
            <a:r>
              <a:rPr lang="en-US" b="1" i="1" dirty="0">
                <a:solidFill>
                  <a:schemeClr val="accent5"/>
                </a:solidFill>
              </a:rPr>
              <a:t>smaller</a:t>
            </a:r>
            <a:r>
              <a:rPr lang="en-US" dirty="0">
                <a:solidFill>
                  <a:schemeClr val="accent5"/>
                </a:solidFill>
              </a:rPr>
              <a:t>, we must make the number </a:t>
            </a:r>
            <a:r>
              <a:rPr lang="en-US" b="1" i="1" dirty="0">
                <a:solidFill>
                  <a:schemeClr val="accent5"/>
                </a:solidFill>
              </a:rPr>
              <a:t>larger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F6490E0-F2EC-3544-8AEC-B40968FA0D53}"/>
                  </a:ext>
                </a:extLst>
              </p:cNvPr>
              <p:cNvSpPr txBox="1"/>
              <p:nvPr/>
            </p:nvSpPr>
            <p:spPr>
              <a:xfrm>
                <a:off x="2429527" y="3239687"/>
                <a:ext cx="20162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1 000</m:t>
                    </m:r>
                  </m:oMath>
                </a14:m>
                <a:endParaRPr lang="en-US" dirty="0">
                  <a:solidFill>
                    <a:schemeClr val="accent5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F6490E0-F2EC-3544-8AEC-B40968FA0D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527" y="3239687"/>
                <a:ext cx="2016224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2355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6E7F8-F630-48FF-53E3-EADF02424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90E579-A5B8-69C2-7116-F7090169F324}"/>
              </a:ext>
            </a:extLst>
          </p:cNvPr>
          <p:cNvSpPr/>
          <p:nvPr/>
        </p:nvSpPr>
        <p:spPr>
          <a:xfrm>
            <a:off x="3107668" y="1160747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1DF2D0-5C59-A767-3E6D-ECA461372C20}"/>
              </a:ext>
            </a:extLst>
          </p:cNvPr>
          <p:cNvSpPr txBox="1"/>
          <p:nvPr/>
        </p:nvSpPr>
        <p:spPr>
          <a:xfrm>
            <a:off x="4079776" y="1418872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43.7 kW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E75E87-187C-7FE3-7B21-006CB3885E48}"/>
              </a:ext>
            </a:extLst>
          </p:cNvPr>
          <p:cNvSpPr/>
          <p:nvPr/>
        </p:nvSpPr>
        <p:spPr>
          <a:xfrm>
            <a:off x="3107668" y="4653136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A64AA4-E878-D996-2582-8CB481E954D6}"/>
              </a:ext>
            </a:extLst>
          </p:cNvPr>
          <p:cNvSpPr txBox="1"/>
          <p:nvPr/>
        </p:nvSpPr>
        <p:spPr>
          <a:xfrm>
            <a:off x="119336" y="107921"/>
            <a:ext cx="986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Example: Convert 43.7 kilowatts into watts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D630B51-2057-40D6-EAF9-A53B89957475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6096000" y="2384883"/>
            <a:ext cx="0" cy="2268253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2204CAF-97A6-45AD-3E94-B194B4CA4EA2}"/>
              </a:ext>
            </a:extLst>
          </p:cNvPr>
          <p:cNvSpPr txBox="1"/>
          <p:nvPr/>
        </p:nvSpPr>
        <p:spPr>
          <a:xfrm>
            <a:off x="6168008" y="285293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quantity </a:t>
            </a:r>
            <a:r>
              <a:rPr lang="en-US" b="1" i="1" dirty="0"/>
              <a:t>inside</a:t>
            </a:r>
            <a:r>
              <a:rPr lang="en-US" dirty="0"/>
              <a:t> the box must remain the same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5F828A-81EB-3604-B7A2-9FC8401A5054}"/>
              </a:ext>
            </a:extLst>
          </p:cNvPr>
          <p:cNvSpPr txBox="1"/>
          <p:nvPr/>
        </p:nvSpPr>
        <p:spPr>
          <a:xfrm>
            <a:off x="551384" y="154750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kilowatts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6C6258-231A-CBBA-CE18-E5BC5534AEE3}"/>
              </a:ext>
            </a:extLst>
          </p:cNvPr>
          <p:cNvSpPr txBox="1"/>
          <p:nvPr/>
        </p:nvSpPr>
        <p:spPr>
          <a:xfrm>
            <a:off x="602702" y="508053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watts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B13348-BABD-9B95-BF09-B3F6D9F45505}"/>
              </a:ext>
            </a:extLst>
          </p:cNvPr>
          <p:cNvSpPr txBox="1"/>
          <p:nvPr/>
        </p:nvSpPr>
        <p:spPr>
          <a:xfrm>
            <a:off x="3935760" y="4934761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43 700 W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192303A-6AAC-267C-A18C-6C263B71827D}"/>
              </a:ext>
            </a:extLst>
          </p:cNvPr>
          <p:cNvSpPr/>
          <p:nvPr/>
        </p:nvSpPr>
        <p:spPr>
          <a:xfrm>
            <a:off x="6934200" y="1817914"/>
            <a:ext cx="1569054" cy="3178629"/>
          </a:xfrm>
          <a:custGeom>
            <a:avLst/>
            <a:gdLst>
              <a:gd name="connsiteX0" fmla="*/ 228600 w 1569054"/>
              <a:gd name="connsiteY0" fmla="*/ 0 h 3178629"/>
              <a:gd name="connsiteX1" fmla="*/ 1567543 w 1569054"/>
              <a:gd name="connsiteY1" fmla="*/ 1480457 h 3178629"/>
              <a:gd name="connsiteX2" fmla="*/ 0 w 1569054"/>
              <a:gd name="connsiteY2" fmla="*/ 3178629 h 3178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9054" h="3178629">
                <a:moveTo>
                  <a:pt x="228600" y="0"/>
                </a:moveTo>
                <a:cubicBezTo>
                  <a:pt x="917121" y="475343"/>
                  <a:pt x="1605643" y="950686"/>
                  <a:pt x="1567543" y="1480457"/>
                </a:cubicBezTo>
                <a:cubicBezTo>
                  <a:pt x="1529443" y="2010228"/>
                  <a:pt x="764721" y="2594428"/>
                  <a:pt x="0" y="3178629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ular Callout 9">
            <a:extLst>
              <a:ext uri="{FF2B5EF4-FFF2-40B4-BE49-F238E27FC236}">
                <a16:creationId xmlns:a16="http://schemas.microsoft.com/office/drawing/2014/main" id="{9241C773-B8D0-635E-CC7E-9341624A19A4}"/>
              </a:ext>
            </a:extLst>
          </p:cNvPr>
          <p:cNvSpPr/>
          <p:nvPr/>
        </p:nvSpPr>
        <p:spPr>
          <a:xfrm>
            <a:off x="9984432" y="4797152"/>
            <a:ext cx="1954324" cy="1224136"/>
          </a:xfrm>
          <a:prstGeom prst="wedgeRectCallout">
            <a:avLst>
              <a:gd name="adj1" fmla="val -200646"/>
              <a:gd name="adj2" fmla="val -13087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1. Watts are 1 000 times smaller than kilowatts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6A7D8C-0D78-7A10-1108-180FEAECEEA3}"/>
                  </a:ext>
                </a:extLst>
              </p:cNvPr>
              <p:cNvSpPr txBox="1"/>
              <p:nvPr/>
            </p:nvSpPr>
            <p:spPr>
              <a:xfrm>
                <a:off x="8503254" y="3057344"/>
                <a:ext cx="20162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1 000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6A7D8C-0D78-7A10-1108-180FEAECEE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3254" y="3057344"/>
                <a:ext cx="2016224" cy="461665"/>
              </a:xfrm>
              <a:prstGeom prst="rect">
                <a:avLst/>
              </a:prstGeom>
              <a:blipFill>
                <a:blip r:embed="rId2"/>
                <a:stretch>
                  <a:fillRect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 4">
            <a:extLst>
              <a:ext uri="{FF2B5EF4-FFF2-40B4-BE49-F238E27FC236}">
                <a16:creationId xmlns:a16="http://schemas.microsoft.com/office/drawing/2014/main" id="{4A76F1E1-74F4-D534-9541-E693714A5876}"/>
              </a:ext>
            </a:extLst>
          </p:cNvPr>
          <p:cNvSpPr/>
          <p:nvPr/>
        </p:nvSpPr>
        <p:spPr>
          <a:xfrm flipH="1">
            <a:off x="3738127" y="1776494"/>
            <a:ext cx="1340454" cy="3524714"/>
          </a:xfrm>
          <a:custGeom>
            <a:avLst/>
            <a:gdLst>
              <a:gd name="connsiteX0" fmla="*/ 228600 w 1569054"/>
              <a:gd name="connsiteY0" fmla="*/ 0 h 3178629"/>
              <a:gd name="connsiteX1" fmla="*/ 1567543 w 1569054"/>
              <a:gd name="connsiteY1" fmla="*/ 1480457 h 3178629"/>
              <a:gd name="connsiteX2" fmla="*/ 0 w 1569054"/>
              <a:gd name="connsiteY2" fmla="*/ 3178629 h 3178629"/>
              <a:gd name="connsiteX0" fmla="*/ 0 w 1340454"/>
              <a:gd name="connsiteY0" fmla="*/ 0 h 3178629"/>
              <a:gd name="connsiteX1" fmla="*/ 1338943 w 1340454"/>
              <a:gd name="connsiteY1" fmla="*/ 1480457 h 3178629"/>
              <a:gd name="connsiteX2" fmla="*/ 228600 w 1340454"/>
              <a:gd name="connsiteY2" fmla="*/ 3178629 h 3178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0454" h="3178629">
                <a:moveTo>
                  <a:pt x="0" y="0"/>
                </a:moveTo>
                <a:cubicBezTo>
                  <a:pt x="688521" y="475343"/>
                  <a:pt x="1377043" y="950686"/>
                  <a:pt x="1338943" y="1480457"/>
                </a:cubicBezTo>
                <a:cubicBezTo>
                  <a:pt x="1300843" y="2010228"/>
                  <a:pt x="993321" y="2594428"/>
                  <a:pt x="228600" y="3178629"/>
                </a:cubicBezTo>
              </a:path>
            </a:pathLst>
          </a:custGeom>
          <a:noFill/>
          <a:ln w="38100">
            <a:solidFill>
              <a:schemeClr val="accent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ular Callout 15">
            <a:extLst>
              <a:ext uri="{FF2B5EF4-FFF2-40B4-BE49-F238E27FC236}">
                <a16:creationId xmlns:a16="http://schemas.microsoft.com/office/drawing/2014/main" id="{EF7B23AE-D2B5-F4CB-B32D-0750A1803027}"/>
              </a:ext>
            </a:extLst>
          </p:cNvPr>
          <p:cNvSpPr/>
          <p:nvPr/>
        </p:nvSpPr>
        <p:spPr>
          <a:xfrm>
            <a:off x="253244" y="3331902"/>
            <a:ext cx="1954324" cy="1616988"/>
          </a:xfrm>
          <a:prstGeom prst="wedgeRectCallout">
            <a:avLst>
              <a:gd name="adj1" fmla="val 177562"/>
              <a:gd name="adj2" fmla="val 76450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2. To compensate for making the unit </a:t>
            </a:r>
            <a:r>
              <a:rPr lang="en-US" b="1" i="1" dirty="0">
                <a:solidFill>
                  <a:schemeClr val="accent5"/>
                </a:solidFill>
              </a:rPr>
              <a:t>smaller</a:t>
            </a:r>
            <a:r>
              <a:rPr lang="en-US" dirty="0">
                <a:solidFill>
                  <a:schemeClr val="accent5"/>
                </a:solidFill>
              </a:rPr>
              <a:t>, we must make the number </a:t>
            </a:r>
            <a:r>
              <a:rPr lang="en-US" b="1" i="1" dirty="0">
                <a:solidFill>
                  <a:schemeClr val="accent5"/>
                </a:solidFill>
              </a:rPr>
              <a:t>larger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66FD69B-16B0-E704-9C6E-2BE49D065B93}"/>
                  </a:ext>
                </a:extLst>
              </p:cNvPr>
              <p:cNvSpPr txBox="1"/>
              <p:nvPr/>
            </p:nvSpPr>
            <p:spPr>
              <a:xfrm>
                <a:off x="2429527" y="3239687"/>
                <a:ext cx="20162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1 000</m:t>
                    </m:r>
                  </m:oMath>
                </a14:m>
                <a:endParaRPr lang="en-US" dirty="0">
                  <a:solidFill>
                    <a:schemeClr val="accent5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66FD69B-16B0-E704-9C6E-2BE49D065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527" y="3239687"/>
                <a:ext cx="2016224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340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3190B-EF71-A84F-6085-F3FA58FE0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638FFED-5164-C182-2921-A3268BF0B096}"/>
              </a:ext>
            </a:extLst>
          </p:cNvPr>
          <p:cNvSpPr/>
          <p:nvPr/>
        </p:nvSpPr>
        <p:spPr>
          <a:xfrm>
            <a:off x="3107668" y="1160747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E9E50C-CBB6-313D-F2C9-43D3444235A5}"/>
              </a:ext>
            </a:extLst>
          </p:cNvPr>
          <p:cNvSpPr txBox="1"/>
          <p:nvPr/>
        </p:nvSpPr>
        <p:spPr>
          <a:xfrm>
            <a:off x="4079776" y="1418872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43.7 kW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93FB8F-B540-46E4-20A5-90146C9C6AC7}"/>
              </a:ext>
            </a:extLst>
          </p:cNvPr>
          <p:cNvSpPr/>
          <p:nvPr/>
        </p:nvSpPr>
        <p:spPr>
          <a:xfrm>
            <a:off x="3107668" y="4653136"/>
            <a:ext cx="5976664" cy="1224136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86F30A-CC0B-FB1D-3E29-647371A226BA}"/>
              </a:ext>
            </a:extLst>
          </p:cNvPr>
          <p:cNvSpPr txBox="1"/>
          <p:nvPr/>
        </p:nvSpPr>
        <p:spPr>
          <a:xfrm>
            <a:off x="119336" y="107921"/>
            <a:ext cx="986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Example: Convert 43.7 kilowatts into watts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A322CCA-C4EB-35E2-0E0C-9970BC4C3D81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6096000" y="2384883"/>
            <a:ext cx="0" cy="2268253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33DA597-5AAB-ED24-C54A-215E0031DC2C}"/>
              </a:ext>
            </a:extLst>
          </p:cNvPr>
          <p:cNvSpPr txBox="1"/>
          <p:nvPr/>
        </p:nvSpPr>
        <p:spPr>
          <a:xfrm>
            <a:off x="6168008" y="285293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quantity </a:t>
            </a:r>
            <a:r>
              <a:rPr lang="en-US" b="1" i="1" dirty="0"/>
              <a:t>inside</a:t>
            </a:r>
            <a:r>
              <a:rPr lang="en-US" dirty="0"/>
              <a:t> the box must remain the same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9637AE-13E6-6331-69B3-A0D5232BB191}"/>
              </a:ext>
            </a:extLst>
          </p:cNvPr>
          <p:cNvSpPr txBox="1"/>
          <p:nvPr/>
        </p:nvSpPr>
        <p:spPr>
          <a:xfrm>
            <a:off x="551384" y="154750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kilowatts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B34DBB-8C24-EC41-55E8-8C4B1B5D6BC4}"/>
              </a:ext>
            </a:extLst>
          </p:cNvPr>
          <p:cNvSpPr txBox="1"/>
          <p:nvPr/>
        </p:nvSpPr>
        <p:spPr>
          <a:xfrm>
            <a:off x="602702" y="508053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Quantity in watts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B7124A-C77F-16E1-A17C-643ABBEC7063}"/>
              </a:ext>
            </a:extLst>
          </p:cNvPr>
          <p:cNvSpPr txBox="1"/>
          <p:nvPr/>
        </p:nvSpPr>
        <p:spPr>
          <a:xfrm>
            <a:off x="3935760" y="4934761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43 700 W</a:t>
            </a:r>
          </a:p>
        </p:txBody>
      </p:sp>
    </p:spTree>
    <p:extLst>
      <p:ext uri="{BB962C8B-B14F-4D97-AF65-F5344CB8AC3E}">
        <p14:creationId xmlns:p14="http://schemas.microsoft.com/office/powerpoint/2010/main" val="3573684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8E8147-5773-D492-A305-C74565783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745" y="-137570"/>
            <a:ext cx="8748510" cy="500673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C18009-8B0B-CC0D-E9FE-072D69F24AFD}"/>
                  </a:ext>
                </a:extLst>
              </p:cNvPr>
              <p:cNvSpPr txBox="1"/>
              <p:nvPr/>
            </p:nvSpPr>
            <p:spPr>
              <a:xfrm>
                <a:off x="119336" y="4907338"/>
                <a:ext cx="12072664" cy="2369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Note 1: All the prefixes are multiples of 1 000 except </a:t>
                </a:r>
                <a:r>
                  <a:rPr lang="en-GB" sz="1500" b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centi</a:t>
                </a:r>
                <a:r>
                  <a:rPr lang="en-GB" sz="15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which </a:t>
                </a:r>
                <a:r>
                  <a:rPr lang="en-GB" sz="15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means </a:t>
                </a:r>
                <a14:m>
                  <m:oMath xmlns:m="http://schemas.openxmlformats.org/officeDocument/2006/math">
                    <m:r>
                      <a:rPr lang="en-GB" sz="15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15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GB" sz="15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.</a:t>
                </a:r>
              </a:p>
              <a:p>
                <a:pPr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Note 2: All the ‘large’ prefixes begin with a capital letter, except for </a:t>
                </a:r>
                <a:r>
                  <a:rPr lang="en-GB" sz="1500" i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kilo</a:t>
                </a:r>
                <a:r>
                  <a:rPr lang="en-GB" sz="15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</a:t>
                </a:r>
                <a:endParaRPr lang="en-GB" sz="15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endParaRPr>
              </a:p>
              <a:p>
                <a:pPr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Note 3: All units (except kilograms) should be converted into the standard unit. For example: 37 cm = 0.37 m; 230 kW = 230 000 W; </a:t>
                </a:r>
              </a:p>
              <a:p>
                <a:pPr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	</a:t>
                </a:r>
                <a:r>
                  <a:rPr lang="en-GB" sz="15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7.2 ms = 0.0072 s</a:t>
                </a:r>
                <a:endParaRPr lang="en-GB" sz="1500" b="0" dirty="0">
                  <a:effectLst/>
                </a:endParaRPr>
              </a:p>
              <a:p>
                <a:pPr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Note 4: Be careful: 5.6 Ms 5.6 ms. 5.6 Ms is 5.6 megaseconds = 5.6 x 1 000 000 = 5 600 000 s. </a:t>
                </a:r>
              </a:p>
              <a:p>
                <a:pPr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	</a:t>
                </a:r>
                <a:r>
                  <a:rPr lang="en-GB" sz="15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5.6 ms is 5.6 milliseconds = 5.61 000 = 0.0056 s.</a:t>
                </a:r>
                <a:endParaRPr lang="en-GB" sz="1500" b="0" dirty="0">
                  <a:effectLst/>
                </a:endParaRPr>
              </a:p>
              <a:p>
                <a:pPr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Note </a:t>
                </a:r>
                <a:r>
                  <a:rPr lang="en-GB" sz="15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5</a:t>
                </a:r>
                <a:r>
                  <a:rPr lang="en-GB" sz="15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 The standard scientific unit of mass is the kilogram. This means that all masses should be converted into kilograms. </a:t>
                </a:r>
              </a:p>
              <a:p>
                <a:pPr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	</a:t>
                </a:r>
                <a:r>
                  <a:rPr lang="en-GB" sz="15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To change g into kg you divide by 1 000. </a:t>
                </a:r>
                <a:endParaRPr lang="en-GB" sz="1500" b="0" dirty="0">
                  <a:effectLst/>
                </a:endParaRPr>
              </a:p>
              <a:p>
                <a:br>
                  <a:rPr lang="en-GB" sz="1400" dirty="0"/>
                </a:br>
                <a:endParaRPr lang="en-US" sz="1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C18009-8B0B-CC0D-E9FE-072D69F24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4907338"/>
                <a:ext cx="12072664" cy="2369880"/>
              </a:xfrm>
              <a:prstGeom prst="rect">
                <a:avLst/>
              </a:prstGeom>
              <a:blipFill>
                <a:blip r:embed="rId4"/>
                <a:stretch>
                  <a:fillRect l="-210" t="-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5FE91D-35E9-5A97-EF27-B45732134F21}"/>
              </a:ext>
            </a:extLst>
          </p:cNvPr>
          <p:cNvCxnSpPr>
            <a:cxnSpLocks/>
          </p:cNvCxnSpPr>
          <p:nvPr/>
        </p:nvCxnSpPr>
        <p:spPr>
          <a:xfrm>
            <a:off x="2405590" y="2852936"/>
            <a:ext cx="738082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74943C0-DE60-39B0-ACCF-F0F05EBCA258}"/>
              </a:ext>
            </a:extLst>
          </p:cNvPr>
          <p:cNvSpPr txBox="1"/>
          <p:nvPr/>
        </p:nvSpPr>
        <p:spPr>
          <a:xfrm>
            <a:off x="1710385" y="266827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large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7A7C40-813C-47A8-30B5-90636F1F6DBF}"/>
              </a:ext>
            </a:extLst>
          </p:cNvPr>
          <p:cNvSpPr txBox="1"/>
          <p:nvPr/>
        </p:nvSpPr>
        <p:spPr>
          <a:xfrm>
            <a:off x="9786410" y="26996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small</a:t>
            </a:r>
          </a:p>
        </p:txBody>
      </p:sp>
    </p:spTree>
    <p:extLst>
      <p:ext uri="{BB962C8B-B14F-4D97-AF65-F5344CB8AC3E}">
        <p14:creationId xmlns:p14="http://schemas.microsoft.com/office/powerpoint/2010/main" val="263404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465</Words>
  <Application>Microsoft Macintosh PowerPoint</Application>
  <PresentationFormat>Widescreen</PresentationFormat>
  <Paragraphs>67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Gethyn Jones</dc:creator>
  <cp:lastModifiedBy>Gethyn Jones</cp:lastModifiedBy>
  <cp:revision>3</cp:revision>
  <dcterms:created xsi:type="dcterms:W3CDTF">2026-05-17T15:24:15Z</dcterms:created>
  <dcterms:modified xsi:type="dcterms:W3CDTF">2026-05-17T16:18:53Z</dcterms:modified>
</cp:coreProperties>
</file>