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58" r:id="rId4"/>
    <p:sldId id="262" r:id="rId5"/>
    <p:sldId id="263" r:id="rId6"/>
    <p:sldId id="284" r:id="rId7"/>
    <p:sldId id="285" r:id="rId8"/>
    <p:sldId id="286" r:id="rId9"/>
    <p:sldId id="267" r:id="rId10"/>
    <p:sldId id="269" r:id="rId11"/>
    <p:sldId id="281" r:id="rId12"/>
    <p:sldId id="270" r:id="rId13"/>
    <p:sldId id="282" r:id="rId14"/>
    <p:sldId id="271" r:id="rId15"/>
    <p:sldId id="283" r:id="rId16"/>
    <p:sldId id="272" r:id="rId17"/>
    <p:sldId id="280" r:id="rId18"/>
    <p:sldId id="27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585"/>
    <p:restoredTop sz="74966"/>
  </p:normalViewPr>
  <p:slideViewPr>
    <p:cSldViewPr snapToGrid="0" snapToObjects="1">
      <p:cViewPr varScale="1">
        <p:scale>
          <a:sx n="88" d="100"/>
          <a:sy n="88" d="100"/>
        </p:scale>
        <p:origin x="184" y="3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94FAB7-118C-1740-97BF-C8E7A2E4E6DC}" type="datetimeFigureOut">
              <a:rPr lang="en-US" smtClean="0"/>
              <a:t>6/11/22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13A34D-2114-A345-B605-1D91563B9F64}" type="slidenum">
              <a:rPr lang="en-US" smtClean="0"/>
              <a:t>‹#›</a:t>
            </a:fld>
            <a:endParaRPr lang="en-US"/>
          </a:p>
        </p:txBody>
      </p:sp>
    </p:spTree>
    <p:extLst>
      <p:ext uri="{BB962C8B-B14F-4D97-AF65-F5344CB8AC3E}">
        <p14:creationId xmlns:p14="http://schemas.microsoft.com/office/powerpoint/2010/main" val="3754862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panose="020B0604020202020204" pitchFamily="34" charset="0"/>
              <a:buChar char="•"/>
            </a:pPr>
            <a:r>
              <a:rPr lang="en-US" sz="2000" dirty="0"/>
              <a:t>Examples include:</a:t>
            </a:r>
          </a:p>
          <a:p>
            <a:pPr marL="914400" lvl="1" indent="-457200">
              <a:buSzPct val="50000"/>
              <a:buFont typeface="Wingdings" pitchFamily="2" charset="2"/>
              <a:buChar char="Ø"/>
            </a:pPr>
            <a:r>
              <a:rPr lang="en-US" dirty="0"/>
              <a:t>The Ohm’s Law p-prim: </a:t>
            </a:r>
            <a:r>
              <a:rPr lang="en-US" i="1" dirty="0">
                <a:latin typeface="APPLE CHANCERY" panose="03020702040506060504" pitchFamily="66" charset="-79"/>
                <a:cs typeface="APPLE CHANCERY" panose="03020702040506060504" pitchFamily="66" charset="-79"/>
              </a:rPr>
              <a:t>if-resistance-increases-then-output-decreases</a:t>
            </a:r>
          </a:p>
          <a:p>
            <a:pPr marL="914400" lvl="1" indent="-457200">
              <a:buSzPct val="50000"/>
              <a:buFont typeface="Wingdings" pitchFamily="2" charset="2"/>
              <a:buChar char="Ø"/>
            </a:pPr>
            <a:r>
              <a:rPr lang="en-US" dirty="0"/>
              <a:t>The Dynamic balance p-prim: </a:t>
            </a:r>
            <a:r>
              <a:rPr lang="en-US" i="1" dirty="0">
                <a:latin typeface="APPLE CHANCERY" panose="03020702040506060504" pitchFamily="66" charset="-79"/>
                <a:cs typeface="APPLE CHANCERY" panose="03020702040506060504" pitchFamily="66" charset="-79"/>
              </a:rPr>
              <a:t>two-opposing-effects-can-cancel-each-other-out</a:t>
            </a:r>
          </a:p>
          <a:p>
            <a:endParaRPr lang="en-US" dirty="0"/>
          </a:p>
        </p:txBody>
      </p:sp>
      <p:sp>
        <p:nvSpPr>
          <p:cNvPr id="4" name="Slide Number Placeholder 3"/>
          <p:cNvSpPr>
            <a:spLocks noGrp="1"/>
          </p:cNvSpPr>
          <p:nvPr>
            <p:ph type="sldNum" sz="quarter" idx="5"/>
          </p:nvPr>
        </p:nvSpPr>
        <p:spPr/>
        <p:txBody>
          <a:bodyPr/>
          <a:lstStyle/>
          <a:p>
            <a:fld id="{9613A34D-2114-A345-B605-1D91563B9F64}" type="slidenum">
              <a:rPr lang="en-US" smtClean="0"/>
              <a:t>5</a:t>
            </a:fld>
            <a:endParaRPr lang="en-US"/>
          </a:p>
        </p:txBody>
      </p:sp>
    </p:spTree>
    <p:extLst>
      <p:ext uri="{BB962C8B-B14F-4D97-AF65-F5344CB8AC3E}">
        <p14:creationId xmlns:p14="http://schemas.microsoft.com/office/powerpoint/2010/main" val="3859382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0000"/>
              </a:lnSpc>
              <a:spcBef>
                <a:spcPts val="0"/>
              </a:spcBef>
              <a:spcAft>
                <a:spcPts val="0"/>
              </a:spcAft>
              <a:buClrTx/>
              <a:buSzPct val="100000"/>
              <a:buFont typeface="Arial" panose="020B0604020202020204" pitchFamily="34" charset="0"/>
              <a:buChar char="•"/>
              <a:tabLst/>
              <a:defRPr/>
            </a:pPr>
            <a:r>
              <a:rPr lang="en-US" sz="2000" dirty="0"/>
              <a:t>For example, the concept of ‘banana’ is dynamically linked with the concepts of ‘</a:t>
            </a:r>
            <a:r>
              <a:rPr lang="en-US" sz="2000" i="1" dirty="0"/>
              <a:t>fruit</a:t>
            </a:r>
            <a:r>
              <a:rPr lang="en-US" sz="2000" dirty="0"/>
              <a:t>’, ‘</a:t>
            </a:r>
            <a:r>
              <a:rPr lang="en-US" sz="2000" i="1" dirty="0"/>
              <a:t>curved</a:t>
            </a:r>
            <a:r>
              <a:rPr lang="en-US" sz="2000" dirty="0"/>
              <a:t>’, ‘</a:t>
            </a:r>
            <a:r>
              <a:rPr lang="en-US" sz="2000" i="1" dirty="0"/>
              <a:t>yellow</a:t>
            </a:r>
            <a:r>
              <a:rPr lang="en-US" sz="2000" dirty="0"/>
              <a:t>’ and ‘</a:t>
            </a:r>
            <a:r>
              <a:rPr lang="en-US" sz="2000" i="1" dirty="0"/>
              <a:t>tastes-like-a-banana</a:t>
            </a:r>
            <a:r>
              <a:rPr lang="en-US" sz="2000" dirty="0"/>
              <a:t>’</a:t>
            </a:r>
          </a:p>
          <a:p>
            <a:pPr marL="342900" indent="-342900">
              <a:buSzPct val="100000"/>
              <a:buFont typeface="Arial" panose="020B0604020202020204" pitchFamily="34" charset="0"/>
              <a:buChar char="•"/>
            </a:pPr>
            <a:endParaRPr lang="en-US" sz="2000" dirty="0"/>
          </a:p>
          <a:p>
            <a:pPr marL="342900" indent="-342900">
              <a:buSzPct val="100000"/>
              <a:buFont typeface="Arial" panose="020B0604020202020204" pitchFamily="34" charset="0"/>
              <a:buChar char="•"/>
            </a:pPr>
            <a:r>
              <a:rPr lang="en-US" sz="2000" dirty="0"/>
              <a:t>The equation </a:t>
            </a:r>
            <a:r>
              <a:rPr lang="en-US" sz="2000" b="1" i="1" dirty="0"/>
              <a:t>u = v + at</a:t>
            </a:r>
            <a:r>
              <a:rPr lang="en-US" sz="2000" dirty="0"/>
              <a:t> is dynamically linked with ‘</a:t>
            </a:r>
            <a:r>
              <a:rPr lang="en-US" sz="2000" i="1" dirty="0"/>
              <a:t>physics</a:t>
            </a:r>
            <a:r>
              <a:rPr lang="en-US" sz="2000" dirty="0"/>
              <a:t>’, ‘</a:t>
            </a:r>
            <a:r>
              <a:rPr lang="en-US" sz="2000" i="1" dirty="0"/>
              <a:t>school</a:t>
            </a:r>
            <a:r>
              <a:rPr lang="en-US" sz="2000" dirty="0"/>
              <a:t>’, ‘</a:t>
            </a:r>
            <a:r>
              <a:rPr lang="en-US" sz="2000" i="1" dirty="0"/>
              <a:t>uniform-acceleration</a:t>
            </a:r>
            <a:r>
              <a:rPr lang="en-US" sz="2000" dirty="0"/>
              <a:t>’, ‘</a:t>
            </a:r>
            <a:r>
              <a:rPr lang="en-US" sz="2000" i="1" dirty="0"/>
              <a:t>Newtonian-dynamics</a:t>
            </a:r>
            <a:r>
              <a:rPr lang="en-US" sz="2000" dirty="0"/>
              <a:t>’, and ‘</a:t>
            </a:r>
            <a:r>
              <a:rPr lang="en-US" sz="2000" i="1" dirty="0"/>
              <a:t>instantaneous-velocity</a:t>
            </a:r>
            <a:r>
              <a:rPr lang="en-US" sz="2000" dirty="0"/>
              <a:t>’</a:t>
            </a:r>
          </a:p>
          <a:p>
            <a:endParaRPr lang="en-US" dirty="0"/>
          </a:p>
        </p:txBody>
      </p:sp>
      <p:sp>
        <p:nvSpPr>
          <p:cNvPr id="4" name="Slide Number Placeholder 3"/>
          <p:cNvSpPr>
            <a:spLocks noGrp="1"/>
          </p:cNvSpPr>
          <p:nvPr>
            <p:ph type="sldNum" sz="quarter" idx="5"/>
          </p:nvPr>
        </p:nvSpPr>
        <p:spPr/>
        <p:txBody>
          <a:bodyPr/>
          <a:lstStyle/>
          <a:p>
            <a:fld id="{9613A34D-2114-A345-B605-1D91563B9F64}" type="slidenum">
              <a:rPr lang="en-US" smtClean="0"/>
              <a:t>6</a:t>
            </a:fld>
            <a:endParaRPr lang="en-US"/>
          </a:p>
        </p:txBody>
      </p:sp>
    </p:spTree>
    <p:extLst>
      <p:ext uri="{BB962C8B-B14F-4D97-AF65-F5344CB8AC3E}">
        <p14:creationId xmlns:p14="http://schemas.microsoft.com/office/powerpoint/2010/main" val="3778621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2000" dirty="0"/>
              <a:t>The word ‘</a:t>
            </a:r>
            <a:r>
              <a:rPr lang="en-US" sz="2000" i="1" dirty="0"/>
              <a:t>safe</a:t>
            </a:r>
            <a:r>
              <a:rPr lang="en-US" sz="2000" dirty="0"/>
              <a:t>’ is linked to both ‘</a:t>
            </a:r>
            <a:r>
              <a:rPr lang="en-US" sz="2000" i="1" dirty="0"/>
              <a:t>free-from-the-risk-of-harm</a:t>
            </a:r>
            <a:r>
              <a:rPr lang="en-US" sz="2000" dirty="0"/>
              <a:t>’ and ‘</a:t>
            </a:r>
            <a:r>
              <a:rPr lang="en-US" sz="2000" i="1" dirty="0"/>
              <a:t>unlikely-to-cause-harm</a:t>
            </a:r>
            <a:r>
              <a:rPr lang="en-US" sz="2000" dirty="0"/>
              <a:t>’ concepts in our encyclopedic knowledge base.</a:t>
            </a:r>
          </a:p>
          <a:p>
            <a:pPr marL="285750" indent="-285750">
              <a:buFont typeface="Arial" panose="020B0604020202020204" pitchFamily="34" charset="0"/>
              <a:buChar char="•"/>
            </a:pPr>
            <a:r>
              <a:rPr lang="en-US" sz="2000" dirty="0"/>
              <a:t>The phrase “The child is safe” will prioritize the ‘</a:t>
            </a:r>
            <a:r>
              <a:rPr lang="en-US" sz="2000" i="1" dirty="0"/>
              <a:t>free-from-the-risk-of-harm</a:t>
            </a:r>
            <a:r>
              <a:rPr lang="en-US" sz="2000" dirty="0"/>
              <a:t>’ link whereas “The park is safe” will activate the ‘</a:t>
            </a:r>
            <a:r>
              <a:rPr lang="en-US" sz="2000" i="1" dirty="0"/>
              <a:t>unlikely-to-cause-harm</a:t>
            </a:r>
            <a:r>
              <a:rPr lang="en-US" sz="2000" dirty="0"/>
              <a:t>’ link.</a:t>
            </a:r>
          </a:p>
          <a:p>
            <a:pPr marL="285750" indent="-285750">
              <a:buFont typeface="Arial" panose="020B0604020202020204" pitchFamily="34" charset="0"/>
              <a:buChar char="•"/>
            </a:pPr>
            <a:r>
              <a:rPr lang="en-US" sz="2000" dirty="0"/>
              <a:t>However, a further contextual clue such “The developer’s bid was rejected, so the park is safe” will activate the ‘</a:t>
            </a:r>
            <a:r>
              <a:rPr lang="en-US" sz="2000" i="1" dirty="0"/>
              <a:t>free-from-the-risk-of-harm</a:t>
            </a:r>
            <a:r>
              <a:rPr lang="en-US" sz="2000" dirty="0"/>
              <a:t>’ link for the park</a:t>
            </a:r>
          </a:p>
        </p:txBody>
      </p:sp>
      <p:sp>
        <p:nvSpPr>
          <p:cNvPr id="4" name="Slide Number Placeholder 3"/>
          <p:cNvSpPr>
            <a:spLocks noGrp="1"/>
          </p:cNvSpPr>
          <p:nvPr>
            <p:ph type="sldNum" sz="quarter" idx="5"/>
          </p:nvPr>
        </p:nvSpPr>
        <p:spPr/>
        <p:txBody>
          <a:bodyPr/>
          <a:lstStyle/>
          <a:p>
            <a:fld id="{9613A34D-2114-A345-B605-1D91563B9F64}" type="slidenum">
              <a:rPr lang="en-US" smtClean="0"/>
              <a:t>7</a:t>
            </a:fld>
            <a:endParaRPr lang="en-US"/>
          </a:p>
        </p:txBody>
      </p:sp>
    </p:spTree>
    <p:extLst>
      <p:ext uri="{BB962C8B-B14F-4D97-AF65-F5344CB8AC3E}">
        <p14:creationId xmlns:p14="http://schemas.microsoft.com/office/powerpoint/2010/main" val="1203374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Unlikely to cause injury</a:t>
            </a:r>
          </a:p>
          <a:p>
            <a:endParaRPr lang="en-US" dirty="0"/>
          </a:p>
          <a:p>
            <a:r>
              <a:rPr lang="en-US" dirty="0"/>
              <a:t>Free from the risk of harm</a:t>
            </a:r>
          </a:p>
        </p:txBody>
      </p:sp>
      <p:sp>
        <p:nvSpPr>
          <p:cNvPr id="4" name="Slide Number Placeholder 3"/>
          <p:cNvSpPr>
            <a:spLocks noGrp="1"/>
          </p:cNvSpPr>
          <p:nvPr>
            <p:ph type="sldNum" sz="quarter" idx="5"/>
          </p:nvPr>
        </p:nvSpPr>
        <p:spPr/>
        <p:txBody>
          <a:bodyPr/>
          <a:lstStyle/>
          <a:p>
            <a:fld id="{9613A34D-2114-A345-B605-1D91563B9F64}" type="slidenum">
              <a:rPr lang="en-US" smtClean="0"/>
              <a:t>8</a:t>
            </a:fld>
            <a:endParaRPr lang="en-US"/>
          </a:p>
        </p:txBody>
      </p:sp>
    </p:spTree>
    <p:extLst>
      <p:ext uri="{BB962C8B-B14F-4D97-AF65-F5344CB8AC3E}">
        <p14:creationId xmlns:p14="http://schemas.microsoft.com/office/powerpoint/2010/main" val="930888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b="0" i="0" kern="1200" dirty="0">
                <a:solidFill>
                  <a:schemeClr val="tx1"/>
                </a:solidFill>
                <a:effectLst/>
                <a:latin typeface="+mn-lt"/>
                <a:ea typeface="+mn-ea"/>
                <a:cs typeface="+mn-cs"/>
              </a:rPr>
              <a:t>To address this, the RF(RGB) suggests a two pronged approach to refine the contextualisation process.</a:t>
            </a:r>
          </a:p>
          <a:p>
            <a:pPr fontAlgn="base"/>
            <a:r>
              <a:rPr lang="en-GB" sz="1200" b="0" i="0" kern="1200" dirty="0">
                <a:solidFill>
                  <a:schemeClr val="tx1"/>
                </a:solidFill>
                <a:effectLst/>
                <a:latin typeface="+mn-lt"/>
                <a:ea typeface="+mn-ea"/>
                <a:cs typeface="+mn-cs"/>
              </a:rPr>
              <a:t>Firstly, we should address the incorrect selection of </a:t>
            </a:r>
            <a:r>
              <a:rPr lang="en-GB" sz="1200" b="0" i="0" kern="1200" dirty="0" err="1">
                <a:solidFill>
                  <a:schemeClr val="tx1"/>
                </a:solidFill>
                <a:effectLst/>
                <a:latin typeface="+mn-lt"/>
                <a:ea typeface="+mn-ea"/>
                <a:cs typeface="+mn-cs"/>
              </a:rPr>
              <a:t>encyclopedic</a:t>
            </a:r>
            <a:r>
              <a:rPr lang="en-GB" sz="1200" b="0" i="0" kern="1200" dirty="0">
                <a:solidFill>
                  <a:schemeClr val="tx1"/>
                </a:solidFill>
                <a:effectLst/>
                <a:latin typeface="+mn-lt"/>
                <a:ea typeface="+mn-ea"/>
                <a:cs typeface="+mn-cs"/>
              </a:rPr>
              <a:t> knowledge. The Earth’s orbit </a:t>
            </a:r>
            <a:r>
              <a:rPr lang="en-GB" sz="1200" b="0" i="1" kern="1200" dirty="0">
                <a:solidFill>
                  <a:schemeClr val="tx1"/>
                </a:solidFill>
                <a:effectLst/>
                <a:latin typeface="+mn-lt"/>
                <a:ea typeface="+mn-ea"/>
                <a:cs typeface="+mn-cs"/>
              </a:rPr>
              <a:t>is</a:t>
            </a:r>
            <a:r>
              <a:rPr lang="en-GB" sz="1200" b="0" i="0" kern="1200" dirty="0">
                <a:solidFill>
                  <a:schemeClr val="tx1"/>
                </a:solidFill>
                <a:effectLst/>
                <a:latin typeface="+mn-lt"/>
                <a:ea typeface="+mn-ea"/>
                <a:cs typeface="+mn-cs"/>
              </a:rPr>
              <a:t> elliptical but the changing Earth-Sun distance cannot explain the seasons because (1) the point of closest approach is around Jan 4th (perihelion) which is winter in the northern hemisphere; (2) seasons in the northern and southern hemispheres do not match; and (3) the Earth orbit is very nearly circular with an eccentricity </a:t>
            </a:r>
            <a:r>
              <a:rPr lang="en-GB" sz="1200" b="0" i="1" kern="1200" dirty="0">
                <a:solidFill>
                  <a:schemeClr val="tx1"/>
                </a:solidFill>
                <a:effectLst/>
                <a:latin typeface="+mn-lt"/>
                <a:ea typeface="+mn-ea"/>
                <a:cs typeface="+mn-cs"/>
              </a:rPr>
              <a:t>e</a:t>
            </a:r>
            <a:r>
              <a:rPr lang="en-GB" sz="1200" b="0" i="0" kern="1200" dirty="0">
                <a:solidFill>
                  <a:schemeClr val="tx1"/>
                </a:solidFill>
                <a:effectLst/>
                <a:latin typeface="+mn-lt"/>
                <a:ea typeface="+mn-ea"/>
                <a:cs typeface="+mn-cs"/>
              </a:rPr>
              <a:t> of 0.0167 where a perfect circle has </a:t>
            </a:r>
            <a:r>
              <a:rPr lang="en-GB" sz="1200" b="0" i="1" kern="1200" dirty="0">
                <a:solidFill>
                  <a:schemeClr val="tx1"/>
                </a:solidFill>
                <a:effectLst/>
                <a:latin typeface="+mn-lt"/>
                <a:ea typeface="+mn-ea"/>
                <a:cs typeface="+mn-cs"/>
              </a:rPr>
              <a:t>e</a:t>
            </a:r>
            <a:r>
              <a:rPr lang="en-GB" sz="1200" b="0" i="0" kern="1200" dirty="0">
                <a:solidFill>
                  <a:schemeClr val="tx1"/>
                </a:solidFill>
                <a:effectLst/>
                <a:latin typeface="+mn-lt"/>
                <a:ea typeface="+mn-ea"/>
                <a:cs typeface="+mn-cs"/>
              </a:rPr>
              <a:t> = 0.</a:t>
            </a:r>
          </a:p>
          <a:p>
            <a:pPr fontAlgn="base"/>
            <a:r>
              <a:rPr lang="en-GB" sz="1200" b="0" i="0" kern="1200" dirty="0">
                <a:solidFill>
                  <a:schemeClr val="tx1"/>
                </a:solidFill>
                <a:effectLst/>
                <a:latin typeface="+mn-lt"/>
                <a:ea typeface="+mn-ea"/>
                <a:cs typeface="+mn-cs"/>
              </a:rPr>
              <a:t>Secondly, the </a:t>
            </a:r>
            <a:r>
              <a:rPr lang="en-GB" sz="1200" b="0" i="1" kern="1200" dirty="0">
                <a:solidFill>
                  <a:schemeClr val="tx1"/>
                </a:solidFill>
                <a:effectLst/>
                <a:latin typeface="+mn-lt"/>
                <a:ea typeface="+mn-ea"/>
                <a:cs typeface="+mn-cs"/>
              </a:rPr>
              <a:t>closer-is-warmer</a:t>
            </a:r>
            <a:r>
              <a:rPr lang="en-GB" sz="1200" b="0" i="0" kern="1200" dirty="0">
                <a:solidFill>
                  <a:schemeClr val="tx1"/>
                </a:solidFill>
                <a:effectLst/>
                <a:latin typeface="+mn-lt"/>
                <a:ea typeface="+mn-ea"/>
                <a:cs typeface="+mn-cs"/>
              </a:rPr>
              <a:t> p-prim is not the best embodied cognition resource to activate. Rather, we should seek to activate the </a:t>
            </a:r>
            <a:r>
              <a:rPr lang="en-GB" sz="1200" b="0" i="1" kern="1200" dirty="0">
                <a:solidFill>
                  <a:schemeClr val="tx1"/>
                </a:solidFill>
                <a:effectLst/>
                <a:latin typeface="+mn-lt"/>
                <a:ea typeface="+mn-ea"/>
                <a:cs typeface="+mn-cs"/>
              </a:rPr>
              <a:t>spread-out-is-less-intense</a:t>
            </a:r>
            <a:r>
              <a:rPr lang="en-GB" sz="1200" b="0" i="0" kern="1200" dirty="0">
                <a:solidFill>
                  <a:schemeClr val="tx1"/>
                </a:solidFill>
                <a:effectLst/>
                <a:latin typeface="+mn-lt"/>
                <a:ea typeface="+mn-ea"/>
                <a:cs typeface="+mn-cs"/>
              </a:rPr>
              <a:t> ‘sense of mechanism’ as far as we are able to</a:t>
            </a:r>
          </a:p>
          <a:p>
            <a:endParaRPr lang="en-US" dirty="0"/>
          </a:p>
        </p:txBody>
      </p:sp>
      <p:sp>
        <p:nvSpPr>
          <p:cNvPr id="4" name="Slide Number Placeholder 3"/>
          <p:cNvSpPr>
            <a:spLocks noGrp="1"/>
          </p:cNvSpPr>
          <p:nvPr>
            <p:ph type="sldNum" sz="quarter" idx="5"/>
          </p:nvPr>
        </p:nvSpPr>
        <p:spPr/>
        <p:txBody>
          <a:bodyPr/>
          <a:lstStyle/>
          <a:p>
            <a:fld id="{9613A34D-2114-A345-B605-1D91563B9F64}" type="slidenum">
              <a:rPr lang="en-US" smtClean="0"/>
              <a:t>10</a:t>
            </a:fld>
            <a:endParaRPr lang="en-US"/>
          </a:p>
        </p:txBody>
      </p:sp>
    </p:spTree>
    <p:extLst>
      <p:ext uri="{BB962C8B-B14F-4D97-AF65-F5344CB8AC3E}">
        <p14:creationId xmlns:p14="http://schemas.microsoft.com/office/powerpoint/2010/main" val="3194125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Sub-optimal understanding because of the embodied cognition that gases have virtually no mass and also because of the </a:t>
            </a:r>
            <a:r>
              <a:rPr lang="en-US" dirty="0" err="1"/>
              <a:t>encyclodpedic</a:t>
            </a:r>
            <a:r>
              <a:rPr lang="en-US" dirty="0"/>
              <a:t> knowledge that plant absorb nutrients through their roots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address this: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seek to activate the encyclopedic knowledge that the mass of the soil does not change as the plant grows</a:t>
            </a:r>
          </a:p>
          <a:p>
            <a:endParaRPr lang="en-US" dirty="0"/>
          </a:p>
          <a:p>
            <a:pPr marL="171450" indent="-171450">
              <a:buFont typeface="Arial" panose="020B0604020202020204" pitchFamily="34" charset="0"/>
              <a:buChar char="•"/>
            </a:pPr>
            <a:r>
              <a:rPr lang="en-US" dirty="0"/>
              <a:t>establish that gases have a measurable mass.</a:t>
            </a:r>
          </a:p>
        </p:txBody>
      </p:sp>
      <p:sp>
        <p:nvSpPr>
          <p:cNvPr id="4" name="Slide Number Placeholder 3"/>
          <p:cNvSpPr>
            <a:spLocks noGrp="1"/>
          </p:cNvSpPr>
          <p:nvPr>
            <p:ph type="sldNum" sz="quarter" idx="5"/>
          </p:nvPr>
        </p:nvSpPr>
        <p:spPr/>
        <p:txBody>
          <a:bodyPr/>
          <a:lstStyle/>
          <a:p>
            <a:fld id="{9613A34D-2114-A345-B605-1D91563B9F64}" type="slidenum">
              <a:rPr lang="en-US" smtClean="0"/>
              <a:t>11</a:t>
            </a:fld>
            <a:endParaRPr lang="en-US"/>
          </a:p>
        </p:txBody>
      </p:sp>
    </p:spTree>
    <p:extLst>
      <p:ext uri="{BB962C8B-B14F-4D97-AF65-F5344CB8AC3E}">
        <p14:creationId xmlns:p14="http://schemas.microsoft.com/office/powerpoint/2010/main" val="855210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b="0" i="0" kern="1200" dirty="0">
                <a:solidFill>
                  <a:schemeClr val="tx1"/>
                </a:solidFill>
                <a:effectLst/>
                <a:latin typeface="+mn-lt"/>
                <a:ea typeface="+mn-ea"/>
                <a:cs typeface="+mn-cs"/>
              </a:rPr>
              <a:t>The structure of this preconception could be broken down into:</a:t>
            </a:r>
          </a:p>
          <a:p>
            <a:pPr fontAlgn="base"/>
            <a:r>
              <a:rPr lang="en-GB" sz="1200" b="0" i="0" kern="1200" dirty="0">
                <a:solidFill>
                  <a:schemeClr val="tx1"/>
                </a:solidFill>
                <a:effectLst/>
                <a:latin typeface="+mn-lt"/>
                <a:ea typeface="+mn-ea"/>
                <a:cs typeface="+mn-cs"/>
              </a:rPr>
              <a:t>Embodied cognition: if I stand close to the water on a beach, then the waves move forward to wash over my feet.</a:t>
            </a:r>
          </a:p>
          <a:p>
            <a:pPr fontAlgn="base"/>
            <a:r>
              <a:rPr lang="en-GB" sz="1200" b="0" i="0" kern="1200" dirty="0">
                <a:solidFill>
                  <a:schemeClr val="tx1"/>
                </a:solidFill>
                <a:effectLst/>
                <a:latin typeface="+mn-lt"/>
                <a:ea typeface="+mn-ea"/>
                <a:cs typeface="+mn-cs"/>
              </a:rPr>
              <a:t>Encyclopaedic knowledge: the waves observed on a beach are water waves</a:t>
            </a:r>
          </a:p>
          <a:p>
            <a:pPr fontAlgn="base"/>
            <a:r>
              <a:rPr lang="en-GB" sz="1200" b="0" i="0" kern="1200" dirty="0">
                <a:solidFill>
                  <a:schemeClr val="tx1"/>
                </a:solidFill>
                <a:effectLst/>
                <a:latin typeface="+mn-lt"/>
                <a:ea typeface="+mn-ea"/>
                <a:cs typeface="+mn-cs"/>
              </a:rPr>
              <a:t>Considered in isolation, both of these cognitive resources are unproblematic: they accurately describes our everyday, lived experience. It is the contextualisation process that leads us to apply the resources inappropriately and places us squarely in Suboptimal Understanding Zone 2.</a:t>
            </a:r>
          </a:p>
          <a:p>
            <a:pPr fontAlgn="base"/>
            <a:r>
              <a:rPr lang="en-GB" sz="1200" b="0" i="0" kern="1200" dirty="0">
                <a:solidFill>
                  <a:schemeClr val="tx1"/>
                </a:solidFill>
                <a:effectLst/>
                <a:latin typeface="+mn-lt"/>
                <a:ea typeface="+mn-ea"/>
                <a:cs typeface="+mn-cs"/>
              </a:rPr>
              <a:t>The RF(RGB) Model suggests that we can address this issue in two ways.</a:t>
            </a:r>
          </a:p>
          <a:p>
            <a:pPr fontAlgn="base"/>
            <a:r>
              <a:rPr lang="en-GB" sz="1200" b="0" i="0" kern="1200" dirty="0">
                <a:solidFill>
                  <a:schemeClr val="tx1"/>
                </a:solidFill>
                <a:effectLst/>
                <a:latin typeface="+mn-lt"/>
                <a:ea typeface="+mn-ea"/>
                <a:cs typeface="+mn-cs"/>
              </a:rPr>
              <a:t>Firstly, we could seek to activate a more useful embodied cognition resource by re-contextualising. For example, we could ask students to imagine themselves floating in deep water far from the shore: do the waves carry them in any particular direction or simply move them up or down as they pass by?</a:t>
            </a:r>
          </a:p>
          <a:p>
            <a:pPr fontAlgn="base"/>
            <a:r>
              <a:rPr lang="en-GB" sz="1200" b="0" i="0" kern="1200" dirty="0">
                <a:solidFill>
                  <a:schemeClr val="tx1"/>
                </a:solidFill>
                <a:effectLst/>
                <a:latin typeface="+mn-lt"/>
                <a:ea typeface="+mn-ea"/>
                <a:cs typeface="+mn-cs"/>
              </a:rPr>
              <a:t>Secondly, we could seek to augment their encyclopaedic knowledge: yes, the waves on a beach are water waves but they are not typical water waves. The slope of the beach slows down the bottom part of the wave so the top part moves faster and ‘topples over’ — in other words, the water waves ‘break’ leading to what appears to be a rhythmic back-and-forth flow of the waves rather than a wave train of crests and troughs arriving a constant wave speed. (This analysis is over a short period of time where the effect of any tidal effects is negligible.)</a:t>
            </a:r>
          </a:p>
          <a:p>
            <a:pPr fontAlgn="base"/>
            <a:r>
              <a:rPr lang="en-GB" sz="1200" b="0" i="0" kern="1200" dirty="0">
                <a:solidFill>
                  <a:schemeClr val="tx1"/>
                </a:solidFill>
                <a:effectLst/>
                <a:latin typeface="+mn-lt"/>
                <a:ea typeface="+mn-ea"/>
                <a:cs typeface="+mn-cs"/>
              </a:rPr>
              <a:t>Both processes try to ‘tug’ student understanding into the central, optimal zone.</a:t>
            </a:r>
          </a:p>
        </p:txBody>
      </p:sp>
      <p:sp>
        <p:nvSpPr>
          <p:cNvPr id="4" name="Slide Number Placeholder 3"/>
          <p:cNvSpPr>
            <a:spLocks noGrp="1"/>
          </p:cNvSpPr>
          <p:nvPr>
            <p:ph type="sldNum" sz="quarter" idx="5"/>
          </p:nvPr>
        </p:nvSpPr>
        <p:spPr/>
        <p:txBody>
          <a:bodyPr/>
          <a:lstStyle/>
          <a:p>
            <a:fld id="{9613A34D-2114-A345-B605-1D91563B9F64}" type="slidenum">
              <a:rPr lang="en-US" smtClean="0"/>
              <a:t>12</a:t>
            </a:fld>
            <a:endParaRPr lang="en-US"/>
          </a:p>
        </p:txBody>
      </p:sp>
    </p:spTree>
    <p:extLst>
      <p:ext uri="{BB962C8B-B14F-4D97-AF65-F5344CB8AC3E}">
        <p14:creationId xmlns:p14="http://schemas.microsoft.com/office/powerpoint/2010/main" val="21261306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b="0" i="0" kern="1200" dirty="0">
                <a:solidFill>
                  <a:schemeClr val="tx1"/>
                </a:solidFill>
                <a:effectLst/>
                <a:latin typeface="+mn-lt"/>
                <a:ea typeface="+mn-ea"/>
                <a:cs typeface="+mn-cs"/>
              </a:rPr>
              <a:t>The structure of this preconception could be broken down into:</a:t>
            </a:r>
          </a:p>
          <a:p>
            <a:pPr fontAlgn="base"/>
            <a:r>
              <a:rPr lang="en-GB" sz="1200" b="0" i="0" kern="1200" dirty="0">
                <a:solidFill>
                  <a:schemeClr val="tx1"/>
                </a:solidFill>
                <a:effectLst/>
                <a:latin typeface="+mn-lt"/>
                <a:ea typeface="+mn-ea"/>
                <a:cs typeface="+mn-cs"/>
              </a:rPr>
              <a:t>Embodied cognition: The properties of a liquid are “halfway” between the properties of a solid and a gas. Solid – liquid – gas phases form a continuum.</a:t>
            </a:r>
          </a:p>
          <a:p>
            <a:pPr fontAlgn="base"/>
            <a:r>
              <a:rPr lang="en-GB" sz="1200" b="0" i="0" kern="1200" dirty="0">
                <a:solidFill>
                  <a:schemeClr val="tx1"/>
                </a:solidFill>
                <a:effectLst/>
                <a:latin typeface="+mn-lt"/>
                <a:ea typeface="+mn-ea"/>
                <a:cs typeface="+mn-cs"/>
              </a:rPr>
              <a:t>The phases of matter are discontinuous: something is either a solid or a liquid or a gas – there are no “halfway” or combination states.</a:t>
            </a:r>
          </a:p>
          <a:p>
            <a:pPr fontAlgn="base"/>
            <a:endParaRPr lang="en-GB" sz="1200" b="0" i="0" kern="1200" dirty="0">
              <a:solidFill>
                <a:schemeClr val="tx1"/>
              </a:solidFill>
              <a:effectLst/>
              <a:latin typeface="+mn-lt"/>
              <a:ea typeface="+mn-ea"/>
              <a:cs typeface="+mn-cs"/>
            </a:endParaRPr>
          </a:p>
          <a:p>
            <a:pPr fontAlgn="base"/>
            <a:r>
              <a:rPr lang="en-GB" sz="1200" b="0" i="0" kern="1200" dirty="0" err="1">
                <a:solidFill>
                  <a:schemeClr val="tx1"/>
                </a:solidFill>
                <a:effectLst/>
                <a:latin typeface="+mn-lt"/>
                <a:ea typeface="+mn-ea"/>
                <a:cs typeface="+mn-cs"/>
              </a:rPr>
              <a:t>Encyclopedic</a:t>
            </a:r>
            <a:r>
              <a:rPr lang="en-GB" sz="1200" b="0" i="0" kern="1200" dirty="0">
                <a:solidFill>
                  <a:schemeClr val="tx1"/>
                </a:solidFill>
                <a:effectLst/>
                <a:latin typeface="+mn-lt"/>
                <a:ea typeface="+mn-ea"/>
                <a:cs typeface="+mn-cs"/>
              </a:rPr>
              <a:t> knowledge: ‘Spaces between particles’ model in incompatible with the fact that liquids are incompressible.</a:t>
            </a:r>
          </a:p>
        </p:txBody>
      </p:sp>
      <p:sp>
        <p:nvSpPr>
          <p:cNvPr id="4" name="Slide Number Placeholder 3"/>
          <p:cNvSpPr>
            <a:spLocks noGrp="1"/>
          </p:cNvSpPr>
          <p:nvPr>
            <p:ph type="sldNum" sz="quarter" idx="5"/>
          </p:nvPr>
        </p:nvSpPr>
        <p:spPr/>
        <p:txBody>
          <a:bodyPr/>
          <a:lstStyle/>
          <a:p>
            <a:fld id="{9613A34D-2114-A345-B605-1D91563B9F64}" type="slidenum">
              <a:rPr lang="en-US" smtClean="0"/>
              <a:t>13</a:t>
            </a:fld>
            <a:endParaRPr lang="en-US"/>
          </a:p>
        </p:txBody>
      </p:sp>
    </p:spTree>
    <p:extLst>
      <p:ext uri="{BB962C8B-B14F-4D97-AF65-F5344CB8AC3E}">
        <p14:creationId xmlns:p14="http://schemas.microsoft.com/office/powerpoint/2010/main" val="38173016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b="0" i="0" kern="1200" dirty="0">
                <a:solidFill>
                  <a:schemeClr val="tx1"/>
                </a:solidFill>
                <a:effectLst/>
                <a:latin typeface="+mn-lt"/>
                <a:ea typeface="+mn-ea"/>
                <a:cs typeface="+mn-cs"/>
              </a:rPr>
              <a:t>The student said that they had spent nearly an hour trying to set up and solve the </a:t>
            </a:r>
            <a:r>
              <a:rPr lang="en-GB" sz="1200" b="0" i="0" kern="1200" dirty="0" err="1">
                <a:solidFill>
                  <a:schemeClr val="tx1"/>
                </a:solidFill>
                <a:effectLst/>
                <a:latin typeface="+mn-lt"/>
                <a:ea typeface="+mn-ea"/>
                <a:cs typeface="+mn-cs"/>
              </a:rPr>
              <a:t>Kirchoff’s</a:t>
            </a:r>
            <a:r>
              <a:rPr lang="en-GB" sz="1200" b="0" i="0" kern="1200" dirty="0">
                <a:solidFill>
                  <a:schemeClr val="tx1"/>
                </a:solidFill>
                <a:effectLst/>
                <a:latin typeface="+mn-lt"/>
                <a:ea typeface="+mn-ea"/>
                <a:cs typeface="+mn-cs"/>
              </a:rPr>
              <a:t> Law loop equations to address this problem but had been unsuccessful in accounting for the varying </a:t>
            </a:r>
            <a:r>
              <a:rPr lang="en-GB" sz="1200" b="0" i="0" kern="1200" dirty="0" err="1">
                <a:solidFill>
                  <a:schemeClr val="tx1"/>
                </a:solidFill>
                <a:effectLst/>
                <a:latin typeface="+mn-lt"/>
                <a:ea typeface="+mn-ea"/>
                <a:cs typeface="+mn-cs"/>
              </a:rPr>
              <a:t>brightnesses</a:t>
            </a:r>
            <a:r>
              <a:rPr lang="en-GB" sz="1200" b="0" i="0" kern="1200" dirty="0">
                <a:solidFill>
                  <a:schemeClr val="tx1"/>
                </a:solidFill>
                <a:effectLst/>
                <a:latin typeface="+mn-lt"/>
                <a:ea typeface="+mn-ea"/>
                <a:cs typeface="+mn-cs"/>
              </a:rPr>
              <a:t>.</a:t>
            </a:r>
          </a:p>
          <a:p>
            <a:pPr fontAlgn="base"/>
            <a:r>
              <a:rPr lang="en-GB" sz="1200" b="0" i="0" kern="1200" dirty="0" err="1">
                <a:solidFill>
                  <a:schemeClr val="tx1"/>
                </a:solidFill>
                <a:effectLst/>
                <a:latin typeface="+mn-lt"/>
                <a:ea typeface="+mn-ea"/>
                <a:cs typeface="+mn-cs"/>
              </a:rPr>
              <a:t>Redish</a:t>
            </a:r>
            <a:r>
              <a:rPr lang="en-GB" sz="1200" b="0" i="0" kern="1200" dirty="0">
                <a:solidFill>
                  <a:schemeClr val="tx1"/>
                </a:solidFill>
                <a:effectLst/>
                <a:latin typeface="+mn-lt"/>
                <a:ea typeface="+mn-ea"/>
                <a:cs typeface="+mn-cs"/>
              </a:rPr>
              <a:t> suggested to the student that they try an analysis ‘without the equations’ and just look at the problems in simpler physical terms using just the concept of electric current. Since current is conserved it must split up to pass through bulbs B and C. Since the brightness is dependent on the current, the smaller currents in B and C compared with A and D accounts for their reduced brightness.</a:t>
            </a:r>
          </a:p>
          <a:p>
            <a:pPr fontAlgn="base"/>
            <a:r>
              <a:rPr lang="en-GB" sz="1200" i="1" kern="1200" dirty="0">
                <a:solidFill>
                  <a:schemeClr val="tx1"/>
                </a:solidFill>
                <a:effectLst/>
                <a:latin typeface="+mn-lt"/>
                <a:ea typeface="+mn-ea"/>
                <a:cs typeface="+mn-cs"/>
              </a:rPr>
              <a:t>When he was introduced to [this] approach to using the basic principles, he lit up and was able to solve the problem quickly and easily, saying, ‘‘Why weren’t we shown this way to do it?’’ He would still need to bring his conceptual understanding into line with the mathematical reasoning needed to set up more complex problems, but the conceptual base made sense to him as a starting point in a way that the algorithmic math did not.</a:t>
            </a:r>
          </a:p>
          <a:p>
            <a:pPr fontAlgn="base"/>
            <a:r>
              <a:rPr lang="en-GB" sz="1200" b="0" i="0" kern="1200" dirty="0">
                <a:solidFill>
                  <a:schemeClr val="tx1"/>
                </a:solidFill>
                <a:effectLst/>
                <a:latin typeface="+mn-lt"/>
                <a:ea typeface="+mn-ea"/>
                <a:cs typeface="+mn-cs"/>
              </a:rPr>
              <a:t>Analysing this issue using the RF(RGB) it is plausible to suppose that the student was trapped in Suboptimal Understanding Zone 3. They had correctly selected the </a:t>
            </a:r>
            <a:r>
              <a:rPr lang="en-GB" sz="1200" b="0" i="0" kern="1200" dirty="0" err="1">
                <a:solidFill>
                  <a:schemeClr val="tx1"/>
                </a:solidFill>
                <a:effectLst/>
                <a:latin typeface="+mn-lt"/>
                <a:ea typeface="+mn-ea"/>
                <a:cs typeface="+mn-cs"/>
              </a:rPr>
              <a:t>Kirchoff’s</a:t>
            </a:r>
            <a:r>
              <a:rPr lang="en-GB" sz="1200" b="0" i="0" kern="1200" dirty="0">
                <a:solidFill>
                  <a:schemeClr val="tx1"/>
                </a:solidFill>
                <a:effectLst/>
                <a:latin typeface="+mn-lt"/>
                <a:ea typeface="+mn-ea"/>
                <a:cs typeface="+mn-cs"/>
              </a:rPr>
              <a:t> Law resources from their </a:t>
            </a:r>
            <a:r>
              <a:rPr lang="en-GB" sz="1200" b="0" i="0" kern="1200" dirty="0" err="1">
                <a:solidFill>
                  <a:schemeClr val="tx1"/>
                </a:solidFill>
                <a:effectLst/>
                <a:latin typeface="+mn-lt"/>
                <a:ea typeface="+mn-ea"/>
                <a:cs typeface="+mn-cs"/>
              </a:rPr>
              <a:t>encyclopedic</a:t>
            </a:r>
            <a:r>
              <a:rPr lang="en-GB" sz="1200" b="0" i="0" kern="1200" dirty="0">
                <a:solidFill>
                  <a:schemeClr val="tx1"/>
                </a:solidFill>
                <a:effectLst/>
                <a:latin typeface="+mn-lt"/>
                <a:ea typeface="+mn-ea"/>
                <a:cs typeface="+mn-cs"/>
              </a:rPr>
              <a:t> knowledge base, but lacked a ‘sense of mechanism’ to correctly apply them.</a:t>
            </a:r>
          </a:p>
          <a:p>
            <a:pPr fontAlgn="base"/>
            <a:r>
              <a:rPr lang="en-GB" sz="1200" b="0" i="0" kern="1200" dirty="0">
                <a:solidFill>
                  <a:schemeClr val="tx1"/>
                </a:solidFill>
                <a:effectLst/>
                <a:latin typeface="+mn-lt"/>
                <a:ea typeface="+mn-ea"/>
                <a:cs typeface="+mn-cs"/>
              </a:rPr>
              <a:t>What </a:t>
            </a:r>
            <a:r>
              <a:rPr lang="en-GB" sz="1200" b="0" i="0" kern="1200" dirty="0" err="1">
                <a:solidFill>
                  <a:schemeClr val="tx1"/>
                </a:solidFill>
                <a:effectLst/>
                <a:latin typeface="+mn-lt"/>
                <a:ea typeface="+mn-ea"/>
                <a:cs typeface="+mn-cs"/>
              </a:rPr>
              <a:t>Redish</a:t>
            </a:r>
            <a:r>
              <a:rPr lang="en-GB" sz="1200" b="0" i="0" kern="1200" dirty="0">
                <a:solidFill>
                  <a:schemeClr val="tx1"/>
                </a:solidFill>
                <a:effectLst/>
                <a:latin typeface="+mn-lt"/>
                <a:ea typeface="+mn-ea"/>
                <a:cs typeface="+mn-cs"/>
              </a:rPr>
              <a:t> did was suggest using an embodied cognition resource (the idea of a ‘material flow’) to analyse the problem more productively. As </a:t>
            </a:r>
            <a:r>
              <a:rPr lang="en-GB" sz="1200" b="0" i="0" kern="1200" dirty="0" err="1">
                <a:solidFill>
                  <a:schemeClr val="tx1"/>
                </a:solidFill>
                <a:effectLst/>
                <a:latin typeface="+mn-lt"/>
                <a:ea typeface="+mn-ea"/>
                <a:cs typeface="+mn-cs"/>
              </a:rPr>
              <a:t>Redish</a:t>
            </a:r>
            <a:r>
              <a:rPr lang="en-GB" sz="1200" b="0" i="0" kern="1200" dirty="0">
                <a:solidFill>
                  <a:schemeClr val="tx1"/>
                </a:solidFill>
                <a:effectLst/>
                <a:latin typeface="+mn-lt"/>
                <a:ea typeface="+mn-ea"/>
                <a:cs typeface="+mn-cs"/>
              </a:rPr>
              <a:t> notes, this wouldn’t necessarily be helpful for more advanced and complex problems, but is probably pedagogically indispensable for developing a secure understanding of </a:t>
            </a:r>
            <a:r>
              <a:rPr lang="en-GB" sz="1200" b="0" i="0" kern="1200" dirty="0" err="1">
                <a:solidFill>
                  <a:schemeClr val="tx1"/>
                </a:solidFill>
                <a:effectLst/>
                <a:latin typeface="+mn-lt"/>
                <a:ea typeface="+mn-ea"/>
                <a:cs typeface="+mn-cs"/>
              </a:rPr>
              <a:t>Kirchoff’s</a:t>
            </a:r>
            <a:r>
              <a:rPr lang="en-GB" sz="1200" b="0" i="0" kern="1200" dirty="0">
                <a:solidFill>
                  <a:schemeClr val="tx1"/>
                </a:solidFill>
                <a:effectLst/>
                <a:latin typeface="+mn-lt"/>
                <a:ea typeface="+mn-ea"/>
                <a:cs typeface="+mn-cs"/>
              </a:rPr>
              <a:t> Laws in the first place.</a:t>
            </a:r>
          </a:p>
          <a:p>
            <a:br>
              <a:rPr lang="en-GB" dirty="0"/>
            </a:br>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9613A34D-2114-A345-B605-1D91563B9F64}" type="slidenum">
              <a:rPr lang="en-US" smtClean="0"/>
              <a:t>14</a:t>
            </a:fld>
            <a:endParaRPr lang="en-US"/>
          </a:p>
        </p:txBody>
      </p:sp>
    </p:spTree>
    <p:extLst>
      <p:ext uri="{BB962C8B-B14F-4D97-AF65-F5344CB8AC3E}">
        <p14:creationId xmlns:p14="http://schemas.microsoft.com/office/powerpoint/2010/main" val="39194067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b="0" i="0" kern="1200" dirty="0">
                <a:solidFill>
                  <a:schemeClr val="tx1"/>
                </a:solidFill>
                <a:effectLst/>
                <a:latin typeface="+mn-lt"/>
                <a:ea typeface="+mn-ea"/>
                <a:cs typeface="+mn-cs"/>
              </a:rPr>
              <a:t>0.18 mol of CO2 is produced having a mass of 7.92 g</a:t>
            </a:r>
          </a:p>
          <a:p>
            <a:pPr fontAlgn="base"/>
            <a:endParaRPr lang="en-GB" sz="1200" b="0" i="0" kern="1200" dirty="0">
              <a:solidFill>
                <a:schemeClr val="tx1"/>
              </a:solidFill>
              <a:effectLst/>
              <a:latin typeface="+mn-lt"/>
              <a:ea typeface="+mn-ea"/>
              <a:cs typeface="+mn-cs"/>
            </a:endParaRPr>
          </a:p>
          <a:p>
            <a:pPr fontAlgn="base"/>
            <a:r>
              <a:rPr lang="en-GB" sz="1200" b="0" i="0" kern="1200" dirty="0">
                <a:solidFill>
                  <a:schemeClr val="tx1"/>
                </a:solidFill>
                <a:effectLst/>
                <a:latin typeface="+mn-lt"/>
                <a:ea typeface="+mn-ea"/>
                <a:cs typeface="+mn-cs"/>
              </a:rPr>
              <a:t>0.09 mol of the O2 reacts leaving 0.32 mol / 10.24 g of unreacted oxygen.</a:t>
            </a:r>
          </a:p>
          <a:p>
            <a:pPr fontAlgn="base"/>
            <a:endParaRPr lang="en-GB" sz="1200" b="0" i="0" kern="1200" dirty="0">
              <a:solidFill>
                <a:schemeClr val="tx1"/>
              </a:solidFill>
              <a:effectLst/>
              <a:latin typeface="+mn-lt"/>
              <a:ea typeface="+mn-ea"/>
              <a:cs typeface="+mn-cs"/>
            </a:endParaRPr>
          </a:p>
          <a:p>
            <a:pPr fontAlgn="base"/>
            <a:r>
              <a:rPr lang="en-GB" sz="1200" b="0" i="0" kern="1200" dirty="0">
                <a:solidFill>
                  <a:schemeClr val="tx1"/>
                </a:solidFill>
                <a:effectLst/>
                <a:latin typeface="+mn-lt"/>
                <a:ea typeface="+mn-ea"/>
                <a:cs typeface="+mn-cs"/>
              </a:rPr>
              <a:t>The students may be lost in “algorithmic space” and need some embodied cognition about the physical meaning of the equation to understand that the limiting factor here is the amount of carbon dioxide.</a:t>
            </a:r>
          </a:p>
          <a:p>
            <a:pPr fontAlgn="base"/>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9613A34D-2114-A345-B605-1D91563B9F64}" type="slidenum">
              <a:rPr lang="en-US" smtClean="0"/>
              <a:t>15</a:t>
            </a:fld>
            <a:endParaRPr lang="en-US"/>
          </a:p>
        </p:txBody>
      </p:sp>
    </p:spTree>
    <p:extLst>
      <p:ext uri="{BB962C8B-B14F-4D97-AF65-F5344CB8AC3E}">
        <p14:creationId xmlns:p14="http://schemas.microsoft.com/office/powerpoint/2010/main" val="1356268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601A6-4AEA-ECAA-D0C4-50683C1EA85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88D97CAD-5240-2C4B-F585-EBC4F3A59A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3068F26E-D22F-C120-ED19-88295D0C82FF}"/>
              </a:ext>
            </a:extLst>
          </p:cNvPr>
          <p:cNvSpPr>
            <a:spLocks noGrp="1"/>
          </p:cNvSpPr>
          <p:nvPr>
            <p:ph type="dt" sz="half" idx="10"/>
          </p:nvPr>
        </p:nvSpPr>
        <p:spPr/>
        <p:txBody>
          <a:bodyPr/>
          <a:lstStyle/>
          <a:p>
            <a:fld id="{425CE8CB-57A2-9C46-B838-C1E241CDADDC}" type="datetimeFigureOut">
              <a:rPr lang="en-US" smtClean="0"/>
              <a:t>6/11/22</a:t>
            </a:fld>
            <a:endParaRPr lang="en-US"/>
          </a:p>
        </p:txBody>
      </p:sp>
      <p:sp>
        <p:nvSpPr>
          <p:cNvPr id="5" name="Footer Placeholder 4">
            <a:extLst>
              <a:ext uri="{FF2B5EF4-FFF2-40B4-BE49-F238E27FC236}">
                <a16:creationId xmlns:a16="http://schemas.microsoft.com/office/drawing/2014/main" id="{0AFBCCA0-0607-842A-8240-AEBFC49E42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678BC1-40A4-87DF-4B67-E152776C2CC6}"/>
              </a:ext>
            </a:extLst>
          </p:cNvPr>
          <p:cNvSpPr>
            <a:spLocks noGrp="1"/>
          </p:cNvSpPr>
          <p:nvPr>
            <p:ph type="sldNum" sz="quarter" idx="12"/>
          </p:nvPr>
        </p:nvSpPr>
        <p:spPr/>
        <p:txBody>
          <a:bodyPr/>
          <a:lstStyle/>
          <a:p>
            <a:fld id="{2EAD7A71-50B1-7948-87CD-4D54248A5E96}" type="slidenum">
              <a:rPr lang="en-US" smtClean="0"/>
              <a:t>‹#›</a:t>
            </a:fld>
            <a:endParaRPr lang="en-US"/>
          </a:p>
        </p:txBody>
      </p:sp>
    </p:spTree>
    <p:extLst>
      <p:ext uri="{BB962C8B-B14F-4D97-AF65-F5344CB8AC3E}">
        <p14:creationId xmlns:p14="http://schemas.microsoft.com/office/powerpoint/2010/main" val="2093908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D4D61-A26B-9495-9797-8470AB131A7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9D04D41-D470-EA9B-84D6-B8E5CC3CF54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22596A2-8923-D66D-EA7E-69A021BDF51A}"/>
              </a:ext>
            </a:extLst>
          </p:cNvPr>
          <p:cNvSpPr>
            <a:spLocks noGrp="1"/>
          </p:cNvSpPr>
          <p:nvPr>
            <p:ph type="dt" sz="half" idx="10"/>
          </p:nvPr>
        </p:nvSpPr>
        <p:spPr/>
        <p:txBody>
          <a:bodyPr/>
          <a:lstStyle/>
          <a:p>
            <a:fld id="{425CE8CB-57A2-9C46-B838-C1E241CDADDC}" type="datetimeFigureOut">
              <a:rPr lang="en-US" smtClean="0"/>
              <a:t>6/11/22</a:t>
            </a:fld>
            <a:endParaRPr lang="en-US"/>
          </a:p>
        </p:txBody>
      </p:sp>
      <p:sp>
        <p:nvSpPr>
          <p:cNvPr id="5" name="Footer Placeholder 4">
            <a:extLst>
              <a:ext uri="{FF2B5EF4-FFF2-40B4-BE49-F238E27FC236}">
                <a16:creationId xmlns:a16="http://schemas.microsoft.com/office/drawing/2014/main" id="{CFBB7872-A61B-A21A-581B-F29F2C0736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45A48C-A51E-673C-712D-717364DC4632}"/>
              </a:ext>
            </a:extLst>
          </p:cNvPr>
          <p:cNvSpPr>
            <a:spLocks noGrp="1"/>
          </p:cNvSpPr>
          <p:nvPr>
            <p:ph type="sldNum" sz="quarter" idx="12"/>
          </p:nvPr>
        </p:nvSpPr>
        <p:spPr/>
        <p:txBody>
          <a:bodyPr/>
          <a:lstStyle/>
          <a:p>
            <a:fld id="{2EAD7A71-50B1-7948-87CD-4D54248A5E96}" type="slidenum">
              <a:rPr lang="en-US" smtClean="0"/>
              <a:t>‹#›</a:t>
            </a:fld>
            <a:endParaRPr lang="en-US"/>
          </a:p>
        </p:txBody>
      </p:sp>
    </p:spTree>
    <p:extLst>
      <p:ext uri="{BB962C8B-B14F-4D97-AF65-F5344CB8AC3E}">
        <p14:creationId xmlns:p14="http://schemas.microsoft.com/office/powerpoint/2010/main" val="481112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B0048-CB16-B6FB-585E-A3EB04C5110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059FF0F-33A7-B90F-E877-AC9D5C9B3CB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776AC27-D875-A765-0277-C4FC34394237}"/>
              </a:ext>
            </a:extLst>
          </p:cNvPr>
          <p:cNvSpPr>
            <a:spLocks noGrp="1"/>
          </p:cNvSpPr>
          <p:nvPr>
            <p:ph type="dt" sz="half" idx="10"/>
          </p:nvPr>
        </p:nvSpPr>
        <p:spPr/>
        <p:txBody>
          <a:bodyPr/>
          <a:lstStyle/>
          <a:p>
            <a:fld id="{425CE8CB-57A2-9C46-B838-C1E241CDADDC}" type="datetimeFigureOut">
              <a:rPr lang="en-US" smtClean="0"/>
              <a:t>6/11/22</a:t>
            </a:fld>
            <a:endParaRPr lang="en-US"/>
          </a:p>
        </p:txBody>
      </p:sp>
      <p:sp>
        <p:nvSpPr>
          <p:cNvPr id="5" name="Footer Placeholder 4">
            <a:extLst>
              <a:ext uri="{FF2B5EF4-FFF2-40B4-BE49-F238E27FC236}">
                <a16:creationId xmlns:a16="http://schemas.microsoft.com/office/drawing/2014/main" id="{CE798A4F-8A4C-7D60-AB7F-1CF27591F9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A9433F-095D-DD11-8D0B-D202A1A7E408}"/>
              </a:ext>
            </a:extLst>
          </p:cNvPr>
          <p:cNvSpPr>
            <a:spLocks noGrp="1"/>
          </p:cNvSpPr>
          <p:nvPr>
            <p:ph type="sldNum" sz="quarter" idx="12"/>
          </p:nvPr>
        </p:nvSpPr>
        <p:spPr/>
        <p:txBody>
          <a:bodyPr/>
          <a:lstStyle/>
          <a:p>
            <a:fld id="{2EAD7A71-50B1-7948-87CD-4D54248A5E96}" type="slidenum">
              <a:rPr lang="en-US" smtClean="0"/>
              <a:t>‹#›</a:t>
            </a:fld>
            <a:endParaRPr lang="en-US"/>
          </a:p>
        </p:txBody>
      </p:sp>
    </p:spTree>
    <p:extLst>
      <p:ext uri="{BB962C8B-B14F-4D97-AF65-F5344CB8AC3E}">
        <p14:creationId xmlns:p14="http://schemas.microsoft.com/office/powerpoint/2010/main" val="3310238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5F95F-B9C9-2D45-CBFA-E5194498CB3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8DF6C99-B62F-DA91-656C-28C938B32A7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0F932E69-F7F3-AC48-029E-C0565AEA563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26C77088-04BD-DE54-A664-4634E2A774A6}"/>
              </a:ext>
            </a:extLst>
          </p:cNvPr>
          <p:cNvSpPr>
            <a:spLocks noGrp="1"/>
          </p:cNvSpPr>
          <p:nvPr>
            <p:ph type="dt" sz="half" idx="10"/>
          </p:nvPr>
        </p:nvSpPr>
        <p:spPr/>
        <p:txBody>
          <a:bodyPr/>
          <a:lstStyle/>
          <a:p>
            <a:fld id="{425CE8CB-57A2-9C46-B838-C1E241CDADDC}" type="datetimeFigureOut">
              <a:rPr lang="en-US" smtClean="0"/>
              <a:t>6/11/22</a:t>
            </a:fld>
            <a:endParaRPr lang="en-US"/>
          </a:p>
        </p:txBody>
      </p:sp>
      <p:sp>
        <p:nvSpPr>
          <p:cNvPr id="6" name="Footer Placeholder 5">
            <a:extLst>
              <a:ext uri="{FF2B5EF4-FFF2-40B4-BE49-F238E27FC236}">
                <a16:creationId xmlns:a16="http://schemas.microsoft.com/office/drawing/2014/main" id="{87311C93-2F02-891C-57CA-AC0588A48D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5DAAAF-1E21-F918-CBCF-20FB968D9753}"/>
              </a:ext>
            </a:extLst>
          </p:cNvPr>
          <p:cNvSpPr>
            <a:spLocks noGrp="1"/>
          </p:cNvSpPr>
          <p:nvPr>
            <p:ph type="sldNum" sz="quarter" idx="12"/>
          </p:nvPr>
        </p:nvSpPr>
        <p:spPr/>
        <p:txBody>
          <a:bodyPr/>
          <a:lstStyle/>
          <a:p>
            <a:fld id="{2EAD7A71-50B1-7948-87CD-4D54248A5E96}" type="slidenum">
              <a:rPr lang="en-US" smtClean="0"/>
              <a:t>‹#›</a:t>
            </a:fld>
            <a:endParaRPr lang="en-US"/>
          </a:p>
        </p:txBody>
      </p:sp>
    </p:spTree>
    <p:extLst>
      <p:ext uri="{BB962C8B-B14F-4D97-AF65-F5344CB8AC3E}">
        <p14:creationId xmlns:p14="http://schemas.microsoft.com/office/powerpoint/2010/main" val="2981700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0AE31-72DF-F3E6-8E58-F2358651B90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E82ADBD-10E0-A5A9-006F-2F9E76F411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E933CE5-BE03-7C45-0951-AC51973AEA2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0AD5ED0A-B707-4393-28A5-E5CD50B1E8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AC4D9CC-12BA-DE13-604F-24031AB557F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ED94EAB-9167-1805-0C77-DC749C407213}"/>
              </a:ext>
            </a:extLst>
          </p:cNvPr>
          <p:cNvSpPr>
            <a:spLocks noGrp="1"/>
          </p:cNvSpPr>
          <p:nvPr>
            <p:ph type="dt" sz="half" idx="10"/>
          </p:nvPr>
        </p:nvSpPr>
        <p:spPr/>
        <p:txBody>
          <a:bodyPr/>
          <a:lstStyle/>
          <a:p>
            <a:fld id="{425CE8CB-57A2-9C46-B838-C1E241CDADDC}" type="datetimeFigureOut">
              <a:rPr lang="en-US" smtClean="0"/>
              <a:t>6/11/22</a:t>
            </a:fld>
            <a:endParaRPr lang="en-US"/>
          </a:p>
        </p:txBody>
      </p:sp>
      <p:sp>
        <p:nvSpPr>
          <p:cNvPr id="8" name="Footer Placeholder 7">
            <a:extLst>
              <a:ext uri="{FF2B5EF4-FFF2-40B4-BE49-F238E27FC236}">
                <a16:creationId xmlns:a16="http://schemas.microsoft.com/office/drawing/2014/main" id="{A15DF4D1-7BB2-E9EA-8E9D-47DD5C35BA6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740CAB1-1F45-2E6C-9DDF-659E162B7E2D}"/>
              </a:ext>
            </a:extLst>
          </p:cNvPr>
          <p:cNvSpPr>
            <a:spLocks noGrp="1"/>
          </p:cNvSpPr>
          <p:nvPr>
            <p:ph type="sldNum" sz="quarter" idx="12"/>
          </p:nvPr>
        </p:nvSpPr>
        <p:spPr/>
        <p:txBody>
          <a:bodyPr/>
          <a:lstStyle/>
          <a:p>
            <a:fld id="{2EAD7A71-50B1-7948-87CD-4D54248A5E96}" type="slidenum">
              <a:rPr lang="en-US" smtClean="0"/>
              <a:t>‹#›</a:t>
            </a:fld>
            <a:endParaRPr lang="en-US"/>
          </a:p>
        </p:txBody>
      </p:sp>
    </p:spTree>
    <p:extLst>
      <p:ext uri="{BB962C8B-B14F-4D97-AF65-F5344CB8AC3E}">
        <p14:creationId xmlns:p14="http://schemas.microsoft.com/office/powerpoint/2010/main" val="2640570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0E1EF-C208-5A33-13C0-CDD6002BE3AC}"/>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40A6F2F4-5E34-496C-C93F-124B49F03C65}"/>
              </a:ext>
            </a:extLst>
          </p:cNvPr>
          <p:cNvSpPr>
            <a:spLocks noGrp="1"/>
          </p:cNvSpPr>
          <p:nvPr>
            <p:ph type="dt" sz="half" idx="10"/>
          </p:nvPr>
        </p:nvSpPr>
        <p:spPr/>
        <p:txBody>
          <a:bodyPr/>
          <a:lstStyle/>
          <a:p>
            <a:fld id="{425CE8CB-57A2-9C46-B838-C1E241CDADDC}" type="datetimeFigureOut">
              <a:rPr lang="en-US" smtClean="0"/>
              <a:t>6/11/22</a:t>
            </a:fld>
            <a:endParaRPr lang="en-US"/>
          </a:p>
        </p:txBody>
      </p:sp>
      <p:sp>
        <p:nvSpPr>
          <p:cNvPr id="4" name="Footer Placeholder 3">
            <a:extLst>
              <a:ext uri="{FF2B5EF4-FFF2-40B4-BE49-F238E27FC236}">
                <a16:creationId xmlns:a16="http://schemas.microsoft.com/office/drawing/2014/main" id="{F0F9C217-88E7-A5C0-7682-7FBA4EEA410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641225-2B88-EF76-D883-ED79BE62CC3A}"/>
              </a:ext>
            </a:extLst>
          </p:cNvPr>
          <p:cNvSpPr>
            <a:spLocks noGrp="1"/>
          </p:cNvSpPr>
          <p:nvPr>
            <p:ph type="sldNum" sz="quarter" idx="12"/>
          </p:nvPr>
        </p:nvSpPr>
        <p:spPr/>
        <p:txBody>
          <a:bodyPr/>
          <a:lstStyle/>
          <a:p>
            <a:fld id="{2EAD7A71-50B1-7948-87CD-4D54248A5E96}" type="slidenum">
              <a:rPr lang="en-US" smtClean="0"/>
              <a:t>‹#›</a:t>
            </a:fld>
            <a:endParaRPr lang="en-US"/>
          </a:p>
        </p:txBody>
      </p:sp>
    </p:spTree>
    <p:extLst>
      <p:ext uri="{BB962C8B-B14F-4D97-AF65-F5344CB8AC3E}">
        <p14:creationId xmlns:p14="http://schemas.microsoft.com/office/powerpoint/2010/main" val="1752690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57B481-713F-E689-4FEC-7A1D40475525}"/>
              </a:ext>
            </a:extLst>
          </p:cNvPr>
          <p:cNvSpPr>
            <a:spLocks noGrp="1"/>
          </p:cNvSpPr>
          <p:nvPr>
            <p:ph type="dt" sz="half" idx="10"/>
          </p:nvPr>
        </p:nvSpPr>
        <p:spPr/>
        <p:txBody>
          <a:bodyPr/>
          <a:lstStyle/>
          <a:p>
            <a:fld id="{425CE8CB-57A2-9C46-B838-C1E241CDADDC}" type="datetimeFigureOut">
              <a:rPr lang="en-US" smtClean="0"/>
              <a:t>6/11/22</a:t>
            </a:fld>
            <a:endParaRPr lang="en-US"/>
          </a:p>
        </p:txBody>
      </p:sp>
      <p:sp>
        <p:nvSpPr>
          <p:cNvPr id="3" name="Footer Placeholder 2">
            <a:extLst>
              <a:ext uri="{FF2B5EF4-FFF2-40B4-BE49-F238E27FC236}">
                <a16:creationId xmlns:a16="http://schemas.microsoft.com/office/drawing/2014/main" id="{EF7F3D24-1E4C-1D32-1D89-D698FE5ED95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FC69DE6-2A9C-4FA6-72AF-0E78FB19629A}"/>
              </a:ext>
            </a:extLst>
          </p:cNvPr>
          <p:cNvSpPr>
            <a:spLocks noGrp="1"/>
          </p:cNvSpPr>
          <p:nvPr>
            <p:ph type="sldNum" sz="quarter" idx="12"/>
          </p:nvPr>
        </p:nvSpPr>
        <p:spPr/>
        <p:txBody>
          <a:bodyPr/>
          <a:lstStyle/>
          <a:p>
            <a:fld id="{2EAD7A71-50B1-7948-87CD-4D54248A5E96}" type="slidenum">
              <a:rPr lang="en-US" smtClean="0"/>
              <a:t>‹#›</a:t>
            </a:fld>
            <a:endParaRPr lang="en-US"/>
          </a:p>
        </p:txBody>
      </p:sp>
    </p:spTree>
    <p:extLst>
      <p:ext uri="{BB962C8B-B14F-4D97-AF65-F5344CB8AC3E}">
        <p14:creationId xmlns:p14="http://schemas.microsoft.com/office/powerpoint/2010/main" val="2588275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E9934-6506-5D44-358F-B995C117BCA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4C79C488-A59A-E17E-A2D2-4CE8E73A1C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9BCB6B6B-7C9F-6FDA-1CD0-7C7C6642CF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7063B7D-507E-040A-DBB0-0468250CC050}"/>
              </a:ext>
            </a:extLst>
          </p:cNvPr>
          <p:cNvSpPr>
            <a:spLocks noGrp="1"/>
          </p:cNvSpPr>
          <p:nvPr>
            <p:ph type="dt" sz="half" idx="10"/>
          </p:nvPr>
        </p:nvSpPr>
        <p:spPr/>
        <p:txBody>
          <a:bodyPr/>
          <a:lstStyle/>
          <a:p>
            <a:fld id="{425CE8CB-57A2-9C46-B838-C1E241CDADDC}" type="datetimeFigureOut">
              <a:rPr lang="en-US" smtClean="0"/>
              <a:t>6/11/22</a:t>
            </a:fld>
            <a:endParaRPr lang="en-US"/>
          </a:p>
        </p:txBody>
      </p:sp>
      <p:sp>
        <p:nvSpPr>
          <p:cNvPr id="6" name="Footer Placeholder 5">
            <a:extLst>
              <a:ext uri="{FF2B5EF4-FFF2-40B4-BE49-F238E27FC236}">
                <a16:creationId xmlns:a16="http://schemas.microsoft.com/office/drawing/2014/main" id="{33E83416-F2A1-BB4F-69E0-9BD1435BE8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E7EFCB-07BB-C52C-424A-AD2ABC4FEC61}"/>
              </a:ext>
            </a:extLst>
          </p:cNvPr>
          <p:cNvSpPr>
            <a:spLocks noGrp="1"/>
          </p:cNvSpPr>
          <p:nvPr>
            <p:ph type="sldNum" sz="quarter" idx="12"/>
          </p:nvPr>
        </p:nvSpPr>
        <p:spPr/>
        <p:txBody>
          <a:bodyPr/>
          <a:lstStyle/>
          <a:p>
            <a:fld id="{2EAD7A71-50B1-7948-87CD-4D54248A5E96}" type="slidenum">
              <a:rPr lang="en-US" smtClean="0"/>
              <a:t>‹#›</a:t>
            </a:fld>
            <a:endParaRPr lang="en-US"/>
          </a:p>
        </p:txBody>
      </p:sp>
    </p:spTree>
    <p:extLst>
      <p:ext uri="{BB962C8B-B14F-4D97-AF65-F5344CB8AC3E}">
        <p14:creationId xmlns:p14="http://schemas.microsoft.com/office/powerpoint/2010/main" val="1144836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5B6EC-40DA-0A0C-B273-DD426C96B74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386F6B9-D902-EA60-601B-FDE132D7C8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4994872-09AF-FED3-F14B-C339449F82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A090F4A-A1FF-6E33-2593-6393810426BB}"/>
              </a:ext>
            </a:extLst>
          </p:cNvPr>
          <p:cNvSpPr>
            <a:spLocks noGrp="1"/>
          </p:cNvSpPr>
          <p:nvPr>
            <p:ph type="dt" sz="half" idx="10"/>
          </p:nvPr>
        </p:nvSpPr>
        <p:spPr/>
        <p:txBody>
          <a:bodyPr/>
          <a:lstStyle/>
          <a:p>
            <a:fld id="{425CE8CB-57A2-9C46-B838-C1E241CDADDC}" type="datetimeFigureOut">
              <a:rPr lang="en-US" smtClean="0"/>
              <a:t>6/11/22</a:t>
            </a:fld>
            <a:endParaRPr lang="en-US"/>
          </a:p>
        </p:txBody>
      </p:sp>
      <p:sp>
        <p:nvSpPr>
          <p:cNvPr id="6" name="Footer Placeholder 5">
            <a:extLst>
              <a:ext uri="{FF2B5EF4-FFF2-40B4-BE49-F238E27FC236}">
                <a16:creationId xmlns:a16="http://schemas.microsoft.com/office/drawing/2014/main" id="{969881B9-153B-238F-B619-01B38A6468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DFBFEB-63F6-EBF1-F13C-F09B5064F1D2}"/>
              </a:ext>
            </a:extLst>
          </p:cNvPr>
          <p:cNvSpPr>
            <a:spLocks noGrp="1"/>
          </p:cNvSpPr>
          <p:nvPr>
            <p:ph type="sldNum" sz="quarter" idx="12"/>
          </p:nvPr>
        </p:nvSpPr>
        <p:spPr/>
        <p:txBody>
          <a:bodyPr/>
          <a:lstStyle/>
          <a:p>
            <a:fld id="{2EAD7A71-50B1-7948-87CD-4D54248A5E96}" type="slidenum">
              <a:rPr lang="en-US" smtClean="0"/>
              <a:t>‹#›</a:t>
            </a:fld>
            <a:endParaRPr lang="en-US"/>
          </a:p>
        </p:txBody>
      </p:sp>
    </p:spTree>
    <p:extLst>
      <p:ext uri="{BB962C8B-B14F-4D97-AF65-F5344CB8AC3E}">
        <p14:creationId xmlns:p14="http://schemas.microsoft.com/office/powerpoint/2010/main" val="2558606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2B774-1813-B87B-001F-AFE445E73E1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0749426-75D6-7222-F549-9125BF69C8A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ABB1060-E303-BFB7-BA63-B488A2E50F76}"/>
              </a:ext>
            </a:extLst>
          </p:cNvPr>
          <p:cNvSpPr>
            <a:spLocks noGrp="1"/>
          </p:cNvSpPr>
          <p:nvPr>
            <p:ph type="dt" sz="half" idx="10"/>
          </p:nvPr>
        </p:nvSpPr>
        <p:spPr/>
        <p:txBody>
          <a:bodyPr/>
          <a:lstStyle/>
          <a:p>
            <a:fld id="{425CE8CB-57A2-9C46-B838-C1E241CDADDC}" type="datetimeFigureOut">
              <a:rPr lang="en-US" smtClean="0"/>
              <a:t>6/11/22</a:t>
            </a:fld>
            <a:endParaRPr lang="en-US"/>
          </a:p>
        </p:txBody>
      </p:sp>
      <p:sp>
        <p:nvSpPr>
          <p:cNvPr id="5" name="Footer Placeholder 4">
            <a:extLst>
              <a:ext uri="{FF2B5EF4-FFF2-40B4-BE49-F238E27FC236}">
                <a16:creationId xmlns:a16="http://schemas.microsoft.com/office/drawing/2014/main" id="{80A0CFCD-774E-980E-3C47-7E1E673451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FE2BB3-2A0F-6D96-2F05-91B6418139C6}"/>
              </a:ext>
            </a:extLst>
          </p:cNvPr>
          <p:cNvSpPr>
            <a:spLocks noGrp="1"/>
          </p:cNvSpPr>
          <p:nvPr>
            <p:ph type="sldNum" sz="quarter" idx="12"/>
          </p:nvPr>
        </p:nvSpPr>
        <p:spPr/>
        <p:txBody>
          <a:bodyPr/>
          <a:lstStyle/>
          <a:p>
            <a:fld id="{2EAD7A71-50B1-7948-87CD-4D54248A5E96}" type="slidenum">
              <a:rPr lang="en-US" smtClean="0"/>
              <a:t>‹#›</a:t>
            </a:fld>
            <a:endParaRPr lang="en-US"/>
          </a:p>
        </p:txBody>
      </p:sp>
    </p:spTree>
    <p:extLst>
      <p:ext uri="{BB962C8B-B14F-4D97-AF65-F5344CB8AC3E}">
        <p14:creationId xmlns:p14="http://schemas.microsoft.com/office/powerpoint/2010/main" val="1988312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6026FF-50A6-20EC-5571-05C8180ED23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CA02F85-921D-AE19-41EF-5BA558C893E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4DED37-4B4A-8F17-F3BC-74BA49816BC4}"/>
              </a:ext>
            </a:extLst>
          </p:cNvPr>
          <p:cNvSpPr>
            <a:spLocks noGrp="1"/>
          </p:cNvSpPr>
          <p:nvPr>
            <p:ph type="dt" sz="half" idx="10"/>
          </p:nvPr>
        </p:nvSpPr>
        <p:spPr/>
        <p:txBody>
          <a:bodyPr/>
          <a:lstStyle/>
          <a:p>
            <a:fld id="{425CE8CB-57A2-9C46-B838-C1E241CDADDC}" type="datetimeFigureOut">
              <a:rPr lang="en-US" smtClean="0"/>
              <a:t>6/11/22</a:t>
            </a:fld>
            <a:endParaRPr lang="en-US"/>
          </a:p>
        </p:txBody>
      </p:sp>
      <p:sp>
        <p:nvSpPr>
          <p:cNvPr id="5" name="Footer Placeholder 4">
            <a:extLst>
              <a:ext uri="{FF2B5EF4-FFF2-40B4-BE49-F238E27FC236}">
                <a16:creationId xmlns:a16="http://schemas.microsoft.com/office/drawing/2014/main" id="{FEEA32EB-2958-33D5-3F2A-4AD77880B7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01E722-917A-E10B-CDD7-044BCB15AE3A}"/>
              </a:ext>
            </a:extLst>
          </p:cNvPr>
          <p:cNvSpPr>
            <a:spLocks noGrp="1"/>
          </p:cNvSpPr>
          <p:nvPr>
            <p:ph type="sldNum" sz="quarter" idx="12"/>
          </p:nvPr>
        </p:nvSpPr>
        <p:spPr/>
        <p:txBody>
          <a:bodyPr/>
          <a:lstStyle/>
          <a:p>
            <a:fld id="{2EAD7A71-50B1-7948-87CD-4D54248A5E96}" type="slidenum">
              <a:rPr lang="en-US" smtClean="0"/>
              <a:t>‹#›</a:t>
            </a:fld>
            <a:endParaRPr lang="en-US"/>
          </a:p>
        </p:txBody>
      </p:sp>
    </p:spTree>
    <p:extLst>
      <p:ext uri="{BB962C8B-B14F-4D97-AF65-F5344CB8AC3E}">
        <p14:creationId xmlns:p14="http://schemas.microsoft.com/office/powerpoint/2010/main" val="3754158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C4B1CF-D1C1-03B2-FCDC-EADC647C21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4CDD01A-9124-52CF-4524-4663BE9A21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5ED67AC-1976-D07E-F5D4-1102ED8FF0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5CE8CB-57A2-9C46-B838-C1E241CDADDC}" type="datetimeFigureOut">
              <a:rPr lang="en-US" smtClean="0"/>
              <a:t>6/11/22</a:t>
            </a:fld>
            <a:endParaRPr lang="en-US"/>
          </a:p>
        </p:txBody>
      </p:sp>
      <p:sp>
        <p:nvSpPr>
          <p:cNvPr id="5" name="Footer Placeholder 4">
            <a:extLst>
              <a:ext uri="{FF2B5EF4-FFF2-40B4-BE49-F238E27FC236}">
                <a16:creationId xmlns:a16="http://schemas.microsoft.com/office/drawing/2014/main" id="{A66403BF-5705-FC3E-DF4C-E29CBED968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148C256-06EE-C298-C144-C1738574844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AD7A71-50B1-7948-87CD-4D54248A5E96}" type="slidenum">
              <a:rPr lang="en-US" smtClean="0"/>
              <a:t>‹#›</a:t>
            </a:fld>
            <a:endParaRPr lang="en-US"/>
          </a:p>
        </p:txBody>
      </p:sp>
    </p:spTree>
    <p:extLst>
      <p:ext uri="{BB962C8B-B14F-4D97-AF65-F5344CB8AC3E}">
        <p14:creationId xmlns:p14="http://schemas.microsoft.com/office/powerpoint/2010/main" val="41130881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image" Target="../media/image4.jpeg"/><Relationship Id="rId4"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2.xml"/><Relationship Id="rId5" Type="http://schemas.openxmlformats.org/officeDocument/2006/relationships/image" Target="../media/image3.png"/><Relationship Id="rId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3.xml"/><Relationship Id="rId5" Type="http://schemas.openxmlformats.org/officeDocument/2006/relationships/image" Target="../media/image3.png"/><Relationship Id="rId4"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7" Type="http://schemas.openxmlformats.org/officeDocument/2006/relationships/image" Target="../media/image3.png"/><Relationship Id="rId2" Type="http://schemas.microsoft.com/office/2007/relationships/media" Target="../media/media5.m4a"/><Relationship Id="rId1" Type="http://schemas.openxmlformats.org/officeDocument/2006/relationships/tags" Target="../tags/tag4.xml"/><Relationship Id="rId6" Type="http://schemas.openxmlformats.org/officeDocument/2006/relationships/image" Target="../media/image5.png"/><Relationship Id="rId5" Type="http://schemas.openxmlformats.org/officeDocument/2006/relationships/notesSlide" Target="../notesSlides/notesSlide1.xml"/><Relationship Id="rId4"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7" Type="http://schemas.openxmlformats.org/officeDocument/2006/relationships/image" Target="../media/image3.png"/><Relationship Id="rId2" Type="http://schemas.microsoft.com/office/2007/relationships/media" Target="../media/media6.m4a"/><Relationship Id="rId1" Type="http://schemas.openxmlformats.org/officeDocument/2006/relationships/tags" Target="../tags/tag5.xml"/><Relationship Id="rId6" Type="http://schemas.openxmlformats.org/officeDocument/2006/relationships/image" Target="../media/image6.png"/><Relationship Id="rId5" Type="http://schemas.openxmlformats.org/officeDocument/2006/relationships/notesSlide" Target="../notesSlides/notesSlide2.xml"/><Relationship Id="rId4"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7" Type="http://schemas.openxmlformats.org/officeDocument/2006/relationships/image" Target="../media/image3.png"/><Relationship Id="rId2" Type="http://schemas.microsoft.com/office/2007/relationships/media" Target="../media/media7.m4a"/><Relationship Id="rId1" Type="http://schemas.openxmlformats.org/officeDocument/2006/relationships/tags" Target="../tags/tag6.xml"/><Relationship Id="rId6" Type="http://schemas.openxmlformats.org/officeDocument/2006/relationships/image" Target="../media/image7.png"/><Relationship Id="rId5" Type="http://schemas.openxmlformats.org/officeDocument/2006/relationships/notesSlide" Target="../notesSlides/notesSlide3.xml"/><Relationship Id="rId4"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8.m4a"/><Relationship Id="rId7" Type="http://schemas.openxmlformats.org/officeDocument/2006/relationships/image" Target="../media/image7.png"/><Relationship Id="rId2" Type="http://schemas.microsoft.com/office/2007/relationships/media" Target="../media/media8.m4a"/><Relationship Id="rId1" Type="http://schemas.openxmlformats.org/officeDocument/2006/relationships/tags" Target="../tags/tag7.xml"/><Relationship Id="rId6" Type="http://schemas.openxmlformats.org/officeDocument/2006/relationships/image" Target="../media/image8.png"/><Relationship Id="rId5" Type="http://schemas.openxmlformats.org/officeDocument/2006/relationships/notesSlide" Target="../notesSlides/notesSlide4.xml"/><Relationship Id="rId4"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3.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10.m4a"/><Relationship Id="rId7" Type="http://schemas.openxmlformats.org/officeDocument/2006/relationships/image" Target="../media/image10.png"/><Relationship Id="rId2" Type="http://schemas.microsoft.com/office/2007/relationships/media" Target="../media/media10.m4a"/><Relationship Id="rId1" Type="http://schemas.openxmlformats.org/officeDocument/2006/relationships/tags" Target="../tags/tag8.xml"/><Relationship Id="rId6" Type="http://schemas.openxmlformats.org/officeDocument/2006/relationships/image" Target="../media/image9.png"/><Relationship Id="rId5" Type="http://schemas.openxmlformats.org/officeDocument/2006/relationships/notesSlide" Target="../notesSlides/notesSlide5.xml"/><Relationship Id="rId4"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11.m4a"/><Relationship Id="rId7" Type="http://schemas.openxmlformats.org/officeDocument/2006/relationships/image" Target="../media/image11.jpeg"/><Relationship Id="rId2" Type="http://schemas.microsoft.com/office/2007/relationships/media" Target="../media/media11.m4a"/><Relationship Id="rId1" Type="http://schemas.openxmlformats.org/officeDocument/2006/relationships/tags" Target="../tags/tag9.xml"/><Relationship Id="rId6" Type="http://schemas.openxmlformats.org/officeDocument/2006/relationships/image" Target="../media/image9.png"/><Relationship Id="rId5" Type="http://schemas.openxmlformats.org/officeDocument/2006/relationships/notesSlide" Target="../notesSlides/notesSlide6.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audio" Target="../media/media12.m4a"/><Relationship Id="rId7" Type="http://schemas.openxmlformats.org/officeDocument/2006/relationships/image" Target="../media/image3.png"/><Relationship Id="rId2" Type="http://schemas.microsoft.com/office/2007/relationships/media" Target="../media/media12.m4a"/><Relationship Id="rId1" Type="http://schemas.openxmlformats.org/officeDocument/2006/relationships/tags" Target="../tags/tag10.xml"/><Relationship Id="rId6" Type="http://schemas.openxmlformats.org/officeDocument/2006/relationships/image" Target="../media/image9.png"/><Relationship Id="rId5" Type="http://schemas.openxmlformats.org/officeDocument/2006/relationships/notesSlide" Target="../notesSlides/notesSlide7.xml"/><Relationship Id="rId4"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13.m4a"/><Relationship Id="rId7" Type="http://schemas.openxmlformats.org/officeDocument/2006/relationships/image" Target="../media/image12.png"/><Relationship Id="rId2" Type="http://schemas.microsoft.com/office/2007/relationships/media" Target="../media/media13.m4a"/><Relationship Id="rId1" Type="http://schemas.openxmlformats.org/officeDocument/2006/relationships/tags" Target="../tags/tag11.xml"/><Relationship Id="rId6" Type="http://schemas.openxmlformats.org/officeDocument/2006/relationships/image" Target="../media/image9.png"/><Relationship Id="rId5" Type="http://schemas.openxmlformats.org/officeDocument/2006/relationships/notesSlide" Target="../notesSlides/notesSlide8.xml"/><Relationship Id="rId4"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00.png"/></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hyperlink" Target="https://www.physicsclassroom.com/"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2.xml"/><Relationship Id="rId7" Type="http://schemas.openxmlformats.org/officeDocument/2006/relationships/image" Target="../media/image17.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hyperlink" Target="https://physicsteacher.blog/" TargetMode="External"/><Relationship Id="rId9"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5C69379-6A92-2A58-00D3-63E9ED00ECB5}"/>
              </a:ext>
            </a:extLst>
          </p:cNvPr>
          <p:cNvPicPr>
            <a:picLocks noChangeAspect="1"/>
          </p:cNvPicPr>
          <p:nvPr/>
        </p:nvPicPr>
        <p:blipFill>
          <a:blip r:embed="rId4"/>
          <a:stretch>
            <a:fillRect/>
          </a:stretch>
        </p:blipFill>
        <p:spPr>
          <a:xfrm>
            <a:off x="101221" y="0"/>
            <a:ext cx="928194" cy="1173892"/>
          </a:xfrm>
          <a:prstGeom prst="rect">
            <a:avLst/>
          </a:prstGeom>
        </p:spPr>
      </p:pic>
      <p:pic>
        <p:nvPicPr>
          <p:cNvPr id="5" name="Picture 4">
            <a:extLst>
              <a:ext uri="{FF2B5EF4-FFF2-40B4-BE49-F238E27FC236}">
                <a16:creationId xmlns:a16="http://schemas.microsoft.com/office/drawing/2014/main" id="{6A211FBC-70E7-32CB-BC00-409F466E81B7}"/>
              </a:ext>
            </a:extLst>
          </p:cNvPr>
          <p:cNvPicPr>
            <a:picLocks noChangeAspect="1"/>
          </p:cNvPicPr>
          <p:nvPr/>
        </p:nvPicPr>
        <p:blipFill>
          <a:blip r:embed="rId5"/>
          <a:stretch>
            <a:fillRect/>
          </a:stretch>
        </p:blipFill>
        <p:spPr>
          <a:xfrm>
            <a:off x="9142596" y="0"/>
            <a:ext cx="2961654" cy="1173892"/>
          </a:xfrm>
          <a:prstGeom prst="rect">
            <a:avLst/>
          </a:prstGeom>
        </p:spPr>
      </p:pic>
      <p:sp>
        <p:nvSpPr>
          <p:cNvPr id="6" name="TextBox 5">
            <a:extLst>
              <a:ext uri="{FF2B5EF4-FFF2-40B4-BE49-F238E27FC236}">
                <a16:creationId xmlns:a16="http://schemas.microsoft.com/office/drawing/2014/main" id="{EBDD3EDA-DB52-677F-6B57-EB02917EA479}"/>
              </a:ext>
            </a:extLst>
          </p:cNvPr>
          <p:cNvSpPr txBox="1"/>
          <p:nvPr/>
        </p:nvSpPr>
        <p:spPr>
          <a:xfrm>
            <a:off x="101221" y="1272746"/>
            <a:ext cx="12003029" cy="3046988"/>
          </a:xfrm>
          <a:prstGeom prst="rect">
            <a:avLst/>
          </a:prstGeom>
          <a:noFill/>
        </p:spPr>
        <p:txBody>
          <a:bodyPr wrap="square" rtlCol="0">
            <a:spAutoFit/>
          </a:bodyPr>
          <a:lstStyle/>
          <a:p>
            <a:pPr algn="ctr"/>
            <a:r>
              <a:rPr lang="en-US" sz="4800" b="1" dirty="0"/>
              <a:t>Using the Resources Framework </a:t>
            </a:r>
          </a:p>
          <a:p>
            <a:pPr algn="ctr"/>
            <a:r>
              <a:rPr lang="en-US" sz="4800" b="1" dirty="0"/>
              <a:t>to Understand </a:t>
            </a:r>
          </a:p>
          <a:p>
            <a:pPr algn="ctr"/>
            <a:r>
              <a:rPr lang="en-US" sz="4800" b="1" dirty="0"/>
              <a:t>Student Misconceptions </a:t>
            </a:r>
          </a:p>
          <a:p>
            <a:pPr algn="ctr"/>
            <a:r>
              <a:rPr lang="en-US" sz="4800" b="1" dirty="0"/>
              <a:t>in Science</a:t>
            </a:r>
          </a:p>
        </p:txBody>
      </p:sp>
      <p:sp>
        <p:nvSpPr>
          <p:cNvPr id="7" name="TextBox 6">
            <a:extLst>
              <a:ext uri="{FF2B5EF4-FFF2-40B4-BE49-F238E27FC236}">
                <a16:creationId xmlns:a16="http://schemas.microsoft.com/office/drawing/2014/main" id="{C7380C16-AD0F-FC3F-89D9-839061649DA2}"/>
              </a:ext>
            </a:extLst>
          </p:cNvPr>
          <p:cNvSpPr txBox="1"/>
          <p:nvPr/>
        </p:nvSpPr>
        <p:spPr>
          <a:xfrm>
            <a:off x="94485" y="4510216"/>
            <a:ext cx="12003029" cy="1938992"/>
          </a:xfrm>
          <a:prstGeom prst="rect">
            <a:avLst/>
          </a:prstGeom>
          <a:noFill/>
        </p:spPr>
        <p:txBody>
          <a:bodyPr wrap="square" rtlCol="0">
            <a:spAutoFit/>
          </a:bodyPr>
          <a:lstStyle/>
          <a:p>
            <a:pPr algn="ctr"/>
            <a:r>
              <a:rPr lang="en-US" sz="4000" dirty="0"/>
              <a:t>Gethyn Jones</a:t>
            </a:r>
          </a:p>
          <a:p>
            <a:pPr algn="ctr"/>
            <a:r>
              <a:rPr lang="en-US" sz="4000" dirty="0"/>
              <a:t>Teacher of Physics</a:t>
            </a:r>
          </a:p>
          <a:p>
            <a:pPr algn="ctr"/>
            <a:r>
              <a:rPr lang="en-US" sz="4000" dirty="0" err="1"/>
              <a:t>Surbiton</a:t>
            </a:r>
            <a:r>
              <a:rPr lang="en-US" sz="4000" dirty="0"/>
              <a:t> High School</a:t>
            </a:r>
          </a:p>
        </p:txBody>
      </p:sp>
      <p:pic>
        <p:nvPicPr>
          <p:cNvPr id="9" name="Audio 8">
            <a:hlinkClick r:id="" action="ppaction://media"/>
            <a:extLst>
              <a:ext uri="{FF2B5EF4-FFF2-40B4-BE49-F238E27FC236}">
                <a16:creationId xmlns:a16="http://schemas.microsoft.com/office/drawing/2014/main" id="{F4B9336A-1B13-EA1C-4387-01C0D77573E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4037952421"/>
      </p:ext>
    </p:extLst>
  </p:cSld>
  <p:clrMapOvr>
    <a:masterClrMapping/>
  </p:clrMapOvr>
  <mc:AlternateContent xmlns:mc="http://schemas.openxmlformats.org/markup-compatibility/2006">
    <mc:Choice xmlns:p14="http://schemas.microsoft.com/office/powerpoint/2010/main" Requires="p14">
      <p:transition spd="slow" p14:dur="2000" advTm="23626"/>
    </mc:Choice>
    <mc:Fallback>
      <p:transition spd="slow" advTm="236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1452281-4593-4480-1F22-E9C68FCC4BE9}"/>
              </a:ext>
            </a:extLst>
          </p:cNvPr>
          <p:cNvSpPr txBox="1"/>
          <p:nvPr/>
        </p:nvSpPr>
        <p:spPr>
          <a:xfrm>
            <a:off x="140043" y="135924"/>
            <a:ext cx="11911914" cy="646331"/>
          </a:xfrm>
          <a:prstGeom prst="rect">
            <a:avLst/>
          </a:prstGeom>
          <a:noFill/>
        </p:spPr>
        <p:txBody>
          <a:bodyPr wrap="square" rtlCol="0">
            <a:spAutoFit/>
          </a:bodyPr>
          <a:lstStyle/>
          <a:p>
            <a:r>
              <a:rPr lang="en-US" sz="3600" b="1" dirty="0"/>
              <a:t>What is the ‘Resources Framework’?</a:t>
            </a:r>
            <a:endParaRPr lang="en-US" b="1" dirty="0"/>
          </a:p>
        </p:txBody>
      </p:sp>
      <p:sp>
        <p:nvSpPr>
          <p:cNvPr id="4" name="TextBox 3">
            <a:extLst>
              <a:ext uri="{FF2B5EF4-FFF2-40B4-BE49-F238E27FC236}">
                <a16:creationId xmlns:a16="http://schemas.microsoft.com/office/drawing/2014/main" id="{E2BCB423-D715-69BE-F82A-AE0D1D9A59D9}"/>
              </a:ext>
            </a:extLst>
          </p:cNvPr>
          <p:cNvSpPr txBox="1"/>
          <p:nvPr/>
        </p:nvSpPr>
        <p:spPr>
          <a:xfrm>
            <a:off x="140043" y="798391"/>
            <a:ext cx="11796584" cy="2554545"/>
          </a:xfrm>
          <a:prstGeom prst="rect">
            <a:avLst/>
          </a:prstGeom>
          <a:noFill/>
        </p:spPr>
        <p:txBody>
          <a:bodyPr wrap="square" rtlCol="0">
            <a:spAutoFit/>
          </a:bodyPr>
          <a:lstStyle/>
          <a:p>
            <a:pPr marL="457200" indent="-457200">
              <a:buFont typeface="Arial" panose="020B0604020202020204" pitchFamily="34" charset="0"/>
              <a:buChar char="•"/>
            </a:pPr>
            <a:r>
              <a:rPr lang="en-US" sz="3200" dirty="0"/>
              <a:t>The Resources Framework is a theoretical framework commonly used by physics education researchers (e.g. Andrea di Sessa, David Hammer, Edward </a:t>
            </a:r>
            <a:r>
              <a:rPr lang="en-US" sz="3200" dirty="0" err="1"/>
              <a:t>Redish</a:t>
            </a:r>
            <a:r>
              <a:rPr lang="en-US" sz="3200" dirty="0"/>
              <a:t> and others).</a:t>
            </a:r>
          </a:p>
          <a:p>
            <a:pPr marL="457200" indent="-457200">
              <a:buFont typeface="Arial" panose="020B0604020202020204" pitchFamily="34" charset="0"/>
              <a:buChar char="•"/>
            </a:pPr>
            <a:r>
              <a:rPr lang="en-US" sz="3200" dirty="0"/>
              <a:t>It dynamically models student thinking as the activation of a number of cognitive resources.</a:t>
            </a:r>
          </a:p>
        </p:txBody>
      </p:sp>
      <p:pic>
        <p:nvPicPr>
          <p:cNvPr id="1028" name="Picture 4" descr="Brain: Anatomy, Pictures, Functions, and Conditions">
            <a:extLst>
              <a:ext uri="{FF2B5EF4-FFF2-40B4-BE49-F238E27FC236}">
                <a16:creationId xmlns:a16="http://schemas.microsoft.com/office/drawing/2014/main" id="{CF4AD176-C64C-F95D-0EDD-15B5107AF2F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7778"/>
          <a:stretch/>
        </p:blipFill>
        <p:spPr bwMode="auto">
          <a:xfrm>
            <a:off x="2816407" y="3429001"/>
            <a:ext cx="6443856" cy="3429000"/>
          </a:xfrm>
          <a:prstGeom prst="rect">
            <a:avLst/>
          </a:prstGeom>
          <a:noFill/>
          <a:extLst>
            <a:ext uri="{909E8E84-426E-40DD-AFC4-6F175D3DCCD1}">
              <a14:hiddenFill xmlns:a14="http://schemas.microsoft.com/office/drawing/2010/main">
                <a:solidFill>
                  <a:srgbClr val="FFFFFF"/>
                </a:solidFill>
              </a14:hiddenFill>
            </a:ext>
          </a:extLst>
        </p:spPr>
      </p:pic>
      <p:sp>
        <p:nvSpPr>
          <p:cNvPr id="5" name="Freeform 4">
            <a:extLst>
              <a:ext uri="{FF2B5EF4-FFF2-40B4-BE49-F238E27FC236}">
                <a16:creationId xmlns:a16="http://schemas.microsoft.com/office/drawing/2014/main" id="{31C0E150-048F-D47A-603D-B3418E1B2B6C}"/>
              </a:ext>
            </a:extLst>
          </p:cNvPr>
          <p:cNvSpPr/>
          <p:nvPr/>
        </p:nvSpPr>
        <p:spPr>
          <a:xfrm>
            <a:off x="6356131" y="3918794"/>
            <a:ext cx="404212" cy="282458"/>
          </a:xfrm>
          <a:custGeom>
            <a:avLst/>
            <a:gdLst>
              <a:gd name="connsiteX0" fmla="*/ 59417 w 404212"/>
              <a:gd name="connsiteY0" fmla="*/ 590 h 282458"/>
              <a:gd name="connsiteX1" fmla="*/ 236398 w 404212"/>
              <a:gd name="connsiteY1" fmla="*/ 52209 h 282458"/>
              <a:gd name="connsiteX2" fmla="*/ 310140 w 404212"/>
              <a:gd name="connsiteY2" fmla="*/ 118577 h 282458"/>
              <a:gd name="connsiteX3" fmla="*/ 394943 w 404212"/>
              <a:gd name="connsiteY3" fmla="*/ 207067 h 282458"/>
              <a:gd name="connsiteX4" fmla="*/ 394943 w 404212"/>
              <a:gd name="connsiteY4" fmla="*/ 277122 h 282458"/>
              <a:gd name="connsiteX5" fmla="*/ 332263 w 404212"/>
              <a:gd name="connsiteY5" fmla="*/ 273435 h 282458"/>
              <a:gd name="connsiteX6" fmla="*/ 203214 w 404212"/>
              <a:gd name="connsiteY6" fmla="*/ 240251 h 282458"/>
              <a:gd name="connsiteX7" fmla="*/ 96288 w 404212"/>
              <a:gd name="connsiteY7" fmla="*/ 196006 h 282458"/>
              <a:gd name="connsiteX8" fmla="*/ 11485 w 404212"/>
              <a:gd name="connsiteY8" fmla="*/ 103829 h 282458"/>
              <a:gd name="connsiteX9" fmla="*/ 4111 w 404212"/>
              <a:gd name="connsiteY9" fmla="*/ 59583 h 282458"/>
              <a:gd name="connsiteX10" fmla="*/ 4111 w 404212"/>
              <a:gd name="connsiteY10" fmla="*/ 26400 h 282458"/>
              <a:gd name="connsiteX11" fmla="*/ 59417 w 404212"/>
              <a:gd name="connsiteY11" fmla="*/ 590 h 282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4212" h="282458">
                <a:moveTo>
                  <a:pt x="59417" y="590"/>
                </a:moveTo>
                <a:cubicBezTo>
                  <a:pt x="98132" y="4892"/>
                  <a:pt x="194611" y="32545"/>
                  <a:pt x="236398" y="52209"/>
                </a:cubicBezTo>
                <a:cubicBezTo>
                  <a:pt x="278185" y="71873"/>
                  <a:pt x="283716" y="92767"/>
                  <a:pt x="310140" y="118577"/>
                </a:cubicBezTo>
                <a:cubicBezTo>
                  <a:pt x="336564" y="144387"/>
                  <a:pt x="380809" y="180643"/>
                  <a:pt x="394943" y="207067"/>
                </a:cubicBezTo>
                <a:cubicBezTo>
                  <a:pt x="409077" y="233491"/>
                  <a:pt x="405390" y="266061"/>
                  <a:pt x="394943" y="277122"/>
                </a:cubicBezTo>
                <a:cubicBezTo>
                  <a:pt x="384496" y="288183"/>
                  <a:pt x="364218" y="279580"/>
                  <a:pt x="332263" y="273435"/>
                </a:cubicBezTo>
                <a:cubicBezTo>
                  <a:pt x="300308" y="267290"/>
                  <a:pt x="242543" y="253156"/>
                  <a:pt x="203214" y="240251"/>
                </a:cubicBezTo>
                <a:cubicBezTo>
                  <a:pt x="163885" y="227346"/>
                  <a:pt x="128243" y="218743"/>
                  <a:pt x="96288" y="196006"/>
                </a:cubicBezTo>
                <a:cubicBezTo>
                  <a:pt x="64333" y="173269"/>
                  <a:pt x="26848" y="126566"/>
                  <a:pt x="11485" y="103829"/>
                </a:cubicBezTo>
                <a:cubicBezTo>
                  <a:pt x="-3878" y="81092"/>
                  <a:pt x="5340" y="72488"/>
                  <a:pt x="4111" y="59583"/>
                </a:cubicBezTo>
                <a:cubicBezTo>
                  <a:pt x="2882" y="46678"/>
                  <a:pt x="-4492" y="36232"/>
                  <a:pt x="4111" y="26400"/>
                </a:cubicBezTo>
                <a:cubicBezTo>
                  <a:pt x="12714" y="16568"/>
                  <a:pt x="20702" y="-3712"/>
                  <a:pt x="59417" y="590"/>
                </a:cubicBezTo>
                <a:close/>
              </a:path>
            </a:pathLst>
          </a:custGeom>
          <a:solidFill>
            <a:schemeClr val="accent4">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a:extLst>
              <a:ext uri="{FF2B5EF4-FFF2-40B4-BE49-F238E27FC236}">
                <a16:creationId xmlns:a16="http://schemas.microsoft.com/office/drawing/2014/main" id="{8B3528A3-93ED-4D35-B0CB-77D88CF15BEB}"/>
              </a:ext>
            </a:extLst>
          </p:cNvPr>
          <p:cNvSpPr/>
          <p:nvPr/>
        </p:nvSpPr>
        <p:spPr>
          <a:xfrm>
            <a:off x="5770244" y="5027635"/>
            <a:ext cx="340654" cy="211873"/>
          </a:xfrm>
          <a:custGeom>
            <a:avLst/>
            <a:gdLst>
              <a:gd name="connsiteX0" fmla="*/ 66430 w 340654"/>
              <a:gd name="connsiteY0" fmla="*/ 56871 h 211873"/>
              <a:gd name="connsiteX1" fmla="*/ 173356 w 340654"/>
              <a:gd name="connsiteY1" fmla="*/ 1565 h 211873"/>
              <a:gd name="connsiteX2" fmla="*/ 309779 w 340654"/>
              <a:gd name="connsiteY2" fmla="*/ 27375 h 211873"/>
              <a:gd name="connsiteX3" fmla="*/ 328214 w 340654"/>
              <a:gd name="connsiteY3" fmla="*/ 149049 h 211873"/>
              <a:gd name="connsiteX4" fmla="*/ 324527 w 340654"/>
              <a:gd name="connsiteY4" fmla="*/ 196981 h 211873"/>
              <a:gd name="connsiteX5" fmla="*/ 132798 w 340654"/>
              <a:gd name="connsiteY5" fmla="*/ 208042 h 211873"/>
              <a:gd name="connsiteX6" fmla="*/ 70117 w 340654"/>
              <a:gd name="connsiteY6" fmla="*/ 137988 h 211873"/>
              <a:gd name="connsiteX7" fmla="*/ 62 w 340654"/>
              <a:gd name="connsiteY7" fmla="*/ 82681 h 211873"/>
              <a:gd name="connsiteX8" fmla="*/ 66430 w 340654"/>
              <a:gd name="connsiteY8" fmla="*/ 56871 h 21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0654" h="211873">
                <a:moveTo>
                  <a:pt x="66430" y="56871"/>
                </a:moveTo>
                <a:cubicBezTo>
                  <a:pt x="95312" y="43352"/>
                  <a:pt x="132798" y="6481"/>
                  <a:pt x="173356" y="1565"/>
                </a:cubicBezTo>
                <a:cubicBezTo>
                  <a:pt x="213914" y="-3351"/>
                  <a:pt x="283969" y="2794"/>
                  <a:pt x="309779" y="27375"/>
                </a:cubicBezTo>
                <a:cubicBezTo>
                  <a:pt x="335589" y="51956"/>
                  <a:pt x="325756" y="120781"/>
                  <a:pt x="328214" y="149049"/>
                </a:cubicBezTo>
                <a:cubicBezTo>
                  <a:pt x="330672" y="177317"/>
                  <a:pt x="357096" y="187149"/>
                  <a:pt x="324527" y="196981"/>
                </a:cubicBezTo>
                <a:cubicBezTo>
                  <a:pt x="291958" y="206813"/>
                  <a:pt x="175200" y="217874"/>
                  <a:pt x="132798" y="208042"/>
                </a:cubicBezTo>
                <a:cubicBezTo>
                  <a:pt x="90396" y="198210"/>
                  <a:pt x="92240" y="158881"/>
                  <a:pt x="70117" y="137988"/>
                </a:cubicBezTo>
                <a:cubicBezTo>
                  <a:pt x="47994" y="117095"/>
                  <a:pt x="1905" y="96200"/>
                  <a:pt x="62" y="82681"/>
                </a:cubicBezTo>
                <a:cubicBezTo>
                  <a:pt x="-1781" y="69162"/>
                  <a:pt x="37548" y="70390"/>
                  <a:pt x="66430" y="56871"/>
                </a:cubicBezTo>
                <a:close/>
              </a:path>
            </a:pathLst>
          </a:custGeom>
          <a:solidFill>
            <a:srgbClr val="FFFF0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6">
            <a:extLst>
              <a:ext uri="{FF2B5EF4-FFF2-40B4-BE49-F238E27FC236}">
                <a16:creationId xmlns:a16="http://schemas.microsoft.com/office/drawing/2014/main" id="{37EE324F-59C1-2943-C4C2-FAAC37576E98}"/>
              </a:ext>
            </a:extLst>
          </p:cNvPr>
          <p:cNvSpPr/>
          <p:nvPr/>
        </p:nvSpPr>
        <p:spPr>
          <a:xfrm>
            <a:off x="6804221" y="5046184"/>
            <a:ext cx="113935" cy="219735"/>
          </a:xfrm>
          <a:custGeom>
            <a:avLst/>
            <a:gdLst>
              <a:gd name="connsiteX0" fmla="*/ 20595 w 113935"/>
              <a:gd name="connsiteY0" fmla="*/ 71506 h 219735"/>
              <a:gd name="connsiteX1" fmla="*/ 64840 w 113935"/>
              <a:gd name="connsiteY1" fmla="*/ 8826 h 219735"/>
              <a:gd name="connsiteX2" fmla="*/ 86963 w 113935"/>
              <a:gd name="connsiteY2" fmla="*/ 5139 h 219735"/>
              <a:gd name="connsiteX3" fmla="*/ 112773 w 113935"/>
              <a:gd name="connsiteY3" fmla="*/ 53071 h 219735"/>
              <a:gd name="connsiteX4" fmla="*/ 46405 w 113935"/>
              <a:gd name="connsiteY4" fmla="*/ 215303 h 219735"/>
              <a:gd name="connsiteX5" fmla="*/ 2160 w 113935"/>
              <a:gd name="connsiteY5" fmla="*/ 167371 h 219735"/>
              <a:gd name="connsiteX6" fmla="*/ 20595 w 113935"/>
              <a:gd name="connsiteY6" fmla="*/ 71506 h 219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935" h="219735">
                <a:moveTo>
                  <a:pt x="20595" y="71506"/>
                </a:moveTo>
                <a:cubicBezTo>
                  <a:pt x="31042" y="45082"/>
                  <a:pt x="64840" y="8826"/>
                  <a:pt x="64840" y="8826"/>
                </a:cubicBezTo>
                <a:cubicBezTo>
                  <a:pt x="75901" y="-2235"/>
                  <a:pt x="78974" y="-2235"/>
                  <a:pt x="86963" y="5139"/>
                </a:cubicBezTo>
                <a:cubicBezTo>
                  <a:pt x="94952" y="12513"/>
                  <a:pt x="119533" y="18044"/>
                  <a:pt x="112773" y="53071"/>
                </a:cubicBezTo>
                <a:cubicBezTo>
                  <a:pt x="106013" y="88098"/>
                  <a:pt x="64840" y="196253"/>
                  <a:pt x="46405" y="215303"/>
                </a:cubicBezTo>
                <a:cubicBezTo>
                  <a:pt x="27970" y="234353"/>
                  <a:pt x="10149" y="187036"/>
                  <a:pt x="2160" y="167371"/>
                </a:cubicBezTo>
                <a:cubicBezTo>
                  <a:pt x="-5829" y="147707"/>
                  <a:pt x="10148" y="97930"/>
                  <a:pt x="20595" y="71506"/>
                </a:cubicBezTo>
                <a:close/>
              </a:path>
            </a:pathLst>
          </a:custGeom>
          <a:solidFill>
            <a:srgbClr val="FFC000">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Audio 7">
            <a:hlinkClick r:id="" action="ppaction://media"/>
            <a:extLst>
              <a:ext uri="{FF2B5EF4-FFF2-40B4-BE49-F238E27FC236}">
                <a16:creationId xmlns:a16="http://schemas.microsoft.com/office/drawing/2014/main" id="{B8287B86-7C75-783F-7766-9308F30FC889}"/>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349681143"/>
      </p:ext>
    </p:extLst>
  </p:cSld>
  <p:clrMapOvr>
    <a:masterClrMapping/>
  </p:clrMapOvr>
  <mc:AlternateContent xmlns:mc="http://schemas.openxmlformats.org/markup-compatibility/2006">
    <mc:Choice xmlns:p14="http://schemas.microsoft.com/office/powerpoint/2010/main" Requires="p14">
      <p:transition spd="slow" p14:dur="2000" advTm="33552"/>
    </mc:Choice>
    <mc:Fallback>
      <p:transition spd="slow" advTm="335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35" presetClass="emph" presetSubtype="0" repeatCount="indefinite" fill="hold" grpId="0" nodeType="clickEffect">
                                  <p:stCondLst>
                                    <p:cond delay="0"/>
                                  </p:stCondLst>
                                  <p:childTnLst>
                                    <p:anim calcmode="discrete" valueType="str">
                                      <p:cBhvr>
                                        <p:cTn id="24" dur="100" fill="hold"/>
                                        <p:tgtEl>
                                          <p:spTgt spid="5"/>
                                        </p:tgtEl>
                                        <p:attrNameLst>
                                          <p:attrName>style.visibility</p:attrName>
                                        </p:attrNameLst>
                                      </p:cBhvr>
                                      <p:tavLst>
                                        <p:tav tm="0">
                                          <p:val>
                                            <p:strVal val="hidden"/>
                                          </p:val>
                                        </p:tav>
                                        <p:tav tm="50000">
                                          <p:val>
                                            <p:strVal val="visible"/>
                                          </p:val>
                                        </p:tav>
                                      </p:tavLst>
                                    </p:anim>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6" presetClass="emph" presetSubtype="0" repeatCount="indefinite" fill="hold" grpId="1" nodeType="clickEffect">
                                  <p:stCondLst>
                                    <p:cond delay="0"/>
                                  </p:stCondLst>
                                  <p:childTnLst>
                                    <p:animEffect transition="out" filter="fade">
                                      <p:cBhvr>
                                        <p:cTn id="32" dur="150" tmFilter="0, 0; .2, .5; .8, .5; 1, 0"/>
                                        <p:tgtEl>
                                          <p:spTgt spid="6"/>
                                        </p:tgtEl>
                                      </p:cBhvr>
                                    </p:animEffect>
                                    <p:animScale>
                                      <p:cBhvr>
                                        <p:cTn id="33" dur="75" autoRev="1" fill="hold"/>
                                        <p:tgtEl>
                                          <p:spTgt spid="6"/>
                                        </p:tgtEl>
                                      </p:cBhvr>
                                      <p:by x="105000" y="105000"/>
                                    </p:animScale>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26" presetClass="emph" presetSubtype="0" repeatCount="indefinite" fill="hold" grpId="1" nodeType="clickEffect">
                                  <p:stCondLst>
                                    <p:cond delay="0"/>
                                  </p:stCondLst>
                                  <p:childTnLst>
                                    <p:animEffect transition="out" filter="fade">
                                      <p:cBhvr>
                                        <p:cTn id="41" dur="120" tmFilter="0, 0; .2, .5; .8, .5; 1, 0"/>
                                        <p:tgtEl>
                                          <p:spTgt spid="7"/>
                                        </p:tgtEl>
                                      </p:cBhvr>
                                    </p:animEffect>
                                    <p:animScale>
                                      <p:cBhvr>
                                        <p:cTn id="42" dur="6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8"/>
                </p:tgtEl>
              </p:cMediaNode>
            </p:audio>
          </p:childTnLst>
        </p:cTn>
      </p:par>
    </p:tnLst>
    <p:bldLst>
      <p:bldP spid="4" grpId="0" uiExpand="1" build="p"/>
      <p:bldP spid="5" grpId="0" animBg="1"/>
      <p:bldP spid="5" grpId="1" animBg="1"/>
      <p:bldP spid="6" grpId="0" animBg="1"/>
      <p:bldP spid="6" grpId="1" animBg="1"/>
      <p:bldP spid="7" grpId="0" animBg="1"/>
      <p:bldP spid="7"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947D207-2C76-EBC7-8EFB-255738A25911}"/>
              </a:ext>
            </a:extLst>
          </p:cNvPr>
          <p:cNvSpPr txBox="1"/>
          <p:nvPr/>
        </p:nvSpPr>
        <p:spPr>
          <a:xfrm>
            <a:off x="140043" y="135924"/>
            <a:ext cx="11911914" cy="1200329"/>
          </a:xfrm>
          <a:prstGeom prst="rect">
            <a:avLst/>
          </a:prstGeom>
          <a:noFill/>
        </p:spPr>
        <p:txBody>
          <a:bodyPr wrap="square" rtlCol="0">
            <a:spAutoFit/>
          </a:bodyPr>
          <a:lstStyle/>
          <a:p>
            <a:r>
              <a:rPr lang="en-US" sz="3600" b="1" dirty="0"/>
              <a:t>An overview of the cognitive resources used in the Resources Framework</a:t>
            </a:r>
            <a:endParaRPr lang="en-US" b="1" dirty="0"/>
          </a:p>
        </p:txBody>
      </p:sp>
      <p:sp>
        <p:nvSpPr>
          <p:cNvPr id="3" name="TextBox 2">
            <a:extLst>
              <a:ext uri="{FF2B5EF4-FFF2-40B4-BE49-F238E27FC236}">
                <a16:creationId xmlns:a16="http://schemas.microsoft.com/office/drawing/2014/main" id="{BF0F0886-AE7F-12E2-E3DC-01FFFE9C4430}"/>
              </a:ext>
            </a:extLst>
          </p:cNvPr>
          <p:cNvSpPr txBox="1"/>
          <p:nvPr/>
        </p:nvSpPr>
        <p:spPr>
          <a:xfrm>
            <a:off x="140043" y="1336253"/>
            <a:ext cx="11911914" cy="5016758"/>
          </a:xfrm>
          <a:prstGeom prst="rect">
            <a:avLst/>
          </a:prstGeom>
          <a:noFill/>
        </p:spPr>
        <p:txBody>
          <a:bodyPr wrap="square" rtlCol="0">
            <a:spAutoFit/>
          </a:bodyPr>
          <a:lstStyle/>
          <a:p>
            <a:r>
              <a:rPr lang="en-US" sz="3200" dirty="0"/>
              <a:t>The ‘thinking resources’ used in the RF are:</a:t>
            </a:r>
          </a:p>
          <a:p>
            <a:endParaRPr lang="en-US" sz="3200" dirty="0"/>
          </a:p>
          <a:p>
            <a:pPr marL="514350" indent="-514350">
              <a:buFont typeface="+mj-lt"/>
              <a:buAutoNum type="arabicPeriod"/>
            </a:pPr>
            <a:r>
              <a:rPr lang="en-US" sz="3200" b="1" dirty="0"/>
              <a:t>Embodied cognition</a:t>
            </a:r>
            <a:r>
              <a:rPr lang="en-US" sz="3200" dirty="0"/>
              <a:t>: this is the primitive, ‘base level’ layer of human thinking (e.g. ‘</a:t>
            </a:r>
            <a:r>
              <a:rPr lang="en-US" sz="3200" i="1" dirty="0"/>
              <a:t>up</a:t>
            </a:r>
            <a:r>
              <a:rPr lang="en-US" sz="3200" dirty="0"/>
              <a:t> is </a:t>
            </a:r>
            <a:r>
              <a:rPr lang="en-US" sz="3200" i="1" dirty="0"/>
              <a:t>that</a:t>
            </a:r>
            <a:r>
              <a:rPr lang="en-US" sz="3200" dirty="0"/>
              <a:t> way’)</a:t>
            </a:r>
          </a:p>
          <a:p>
            <a:pPr marL="514350" indent="-514350">
              <a:buFont typeface="+mj-lt"/>
              <a:buAutoNum type="arabicPeriod"/>
            </a:pPr>
            <a:endParaRPr lang="en-US" sz="3200" dirty="0"/>
          </a:p>
          <a:p>
            <a:pPr marL="514350" indent="-514350">
              <a:buFont typeface="+mj-lt"/>
              <a:buAutoNum type="arabicPeriod"/>
            </a:pPr>
            <a:r>
              <a:rPr lang="en-US" sz="3200" b="1" dirty="0"/>
              <a:t>Encyclopedic knowledge</a:t>
            </a:r>
            <a:r>
              <a:rPr lang="en-US" sz="3200" dirty="0"/>
              <a:t>: this is the ‘learned knowledge’ layer    (e.g. ‘</a:t>
            </a:r>
            <a:r>
              <a:rPr lang="en-US" sz="3200" i="1" dirty="0"/>
              <a:t>up</a:t>
            </a:r>
            <a:r>
              <a:rPr lang="en-US" sz="3200" dirty="0"/>
              <a:t> is away from the </a:t>
            </a:r>
            <a:r>
              <a:rPr lang="en-US" sz="3200" dirty="0" err="1"/>
              <a:t>centre</a:t>
            </a:r>
            <a:r>
              <a:rPr lang="en-US" sz="3200" dirty="0"/>
              <a:t> of the Earth’) </a:t>
            </a:r>
          </a:p>
          <a:p>
            <a:pPr marL="514350" indent="-514350">
              <a:buFont typeface="+mj-lt"/>
              <a:buAutoNum type="arabicPeriod"/>
            </a:pPr>
            <a:endParaRPr lang="en-US" sz="3200" dirty="0"/>
          </a:p>
          <a:p>
            <a:pPr marL="514350" indent="-514350">
              <a:buFont typeface="+mj-lt"/>
              <a:buAutoNum type="arabicPeriod"/>
            </a:pPr>
            <a:r>
              <a:rPr lang="en-US" sz="3200" b="1" dirty="0"/>
              <a:t>Contextualization</a:t>
            </a:r>
            <a:r>
              <a:rPr lang="en-US" sz="3200" dirty="0"/>
              <a:t>: this is the ‘filtering’ layer that selects </a:t>
            </a:r>
            <a:r>
              <a:rPr lang="en-US" sz="3200" i="1" dirty="0"/>
              <a:t>which</a:t>
            </a:r>
            <a:r>
              <a:rPr lang="en-US" sz="3200" dirty="0"/>
              <a:t> cognitive resources to activate (e.g. ‘In Australia, which way is </a:t>
            </a:r>
            <a:r>
              <a:rPr lang="en-US" sz="3200" i="1" dirty="0"/>
              <a:t>up</a:t>
            </a:r>
            <a:r>
              <a:rPr lang="en-US" sz="3200" dirty="0"/>
              <a:t>?’)</a:t>
            </a:r>
          </a:p>
        </p:txBody>
      </p:sp>
      <p:pic>
        <p:nvPicPr>
          <p:cNvPr id="14" name="Audio 13">
            <a:hlinkClick r:id="" action="ppaction://media"/>
            <a:extLst>
              <a:ext uri="{FF2B5EF4-FFF2-40B4-BE49-F238E27FC236}">
                <a16:creationId xmlns:a16="http://schemas.microsoft.com/office/drawing/2014/main" id="{363D6B92-A7F9-6DF8-F2F3-E44A4E51F35C}"/>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1356077845"/>
      </p:ext>
    </p:extLst>
  </p:cSld>
  <p:clrMapOvr>
    <a:masterClrMapping/>
  </p:clrMapOvr>
  <mc:AlternateContent xmlns:mc="http://schemas.openxmlformats.org/markup-compatibility/2006">
    <mc:Choice xmlns:p14="http://schemas.microsoft.com/office/powerpoint/2010/main" Requires="p14">
      <p:transition spd="slow" p14:dur="2000" advTm="69799"/>
    </mc:Choice>
    <mc:Fallback>
      <p:transition spd="slow" advTm="697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4"/>
                </p:tgtEl>
              </p:cMediaNode>
            </p:audio>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4BBEDA2-37C8-D401-3102-B73A730DB1EC}"/>
              </a:ext>
            </a:extLst>
          </p:cNvPr>
          <p:cNvSpPr txBox="1"/>
          <p:nvPr/>
        </p:nvSpPr>
        <p:spPr>
          <a:xfrm>
            <a:off x="153295" y="135924"/>
            <a:ext cx="11911914" cy="646331"/>
          </a:xfrm>
          <a:prstGeom prst="rect">
            <a:avLst/>
          </a:prstGeom>
          <a:noFill/>
        </p:spPr>
        <p:txBody>
          <a:bodyPr wrap="square" rtlCol="0">
            <a:spAutoFit/>
          </a:bodyPr>
          <a:lstStyle/>
          <a:p>
            <a:r>
              <a:rPr lang="en-US" sz="3600" b="1" dirty="0"/>
              <a:t>The RF in the classroom</a:t>
            </a:r>
            <a:endParaRPr lang="en-US" b="1" dirty="0"/>
          </a:p>
        </p:txBody>
      </p:sp>
      <p:sp>
        <p:nvSpPr>
          <p:cNvPr id="4" name="TextBox 3">
            <a:extLst>
              <a:ext uri="{FF2B5EF4-FFF2-40B4-BE49-F238E27FC236}">
                <a16:creationId xmlns:a16="http://schemas.microsoft.com/office/drawing/2014/main" id="{DEAB16D1-AC79-B722-7C2E-E6A5DF49E828}"/>
              </a:ext>
            </a:extLst>
          </p:cNvPr>
          <p:cNvSpPr txBox="1"/>
          <p:nvPr/>
        </p:nvSpPr>
        <p:spPr>
          <a:xfrm>
            <a:off x="126791" y="771253"/>
            <a:ext cx="11796584" cy="3908762"/>
          </a:xfrm>
          <a:prstGeom prst="rect">
            <a:avLst/>
          </a:prstGeom>
          <a:noFill/>
        </p:spPr>
        <p:txBody>
          <a:bodyPr wrap="square" rtlCol="0">
            <a:spAutoFit/>
          </a:bodyPr>
          <a:lstStyle/>
          <a:p>
            <a:r>
              <a:rPr lang="en-US" sz="3100" dirty="0"/>
              <a:t>So far, so good . . .</a:t>
            </a:r>
          </a:p>
          <a:p>
            <a:endParaRPr lang="en-US" sz="3100" dirty="0"/>
          </a:p>
          <a:p>
            <a:r>
              <a:rPr lang="en-US" sz="3100" dirty="0"/>
              <a:t>The Red-Green-Blue or RGB model of the RF is a ”non-canonical” work-in-progress adaptation of the RF that I find useful in my classroom.</a:t>
            </a:r>
          </a:p>
          <a:p>
            <a:endParaRPr lang="en-US" sz="3100" dirty="0"/>
          </a:p>
          <a:p>
            <a:r>
              <a:rPr lang="en-US" sz="3100" dirty="0"/>
              <a:t>One reason I </a:t>
            </a:r>
            <a:r>
              <a:rPr lang="en-US" sz="3100" dirty="0" err="1"/>
              <a:t>favour</a:t>
            </a:r>
            <a:r>
              <a:rPr lang="en-US" sz="3100" dirty="0"/>
              <a:t> the RF(RGB) model is that it often suggests an approach that </a:t>
            </a:r>
            <a:r>
              <a:rPr lang="en-US" sz="3100" i="1" dirty="0"/>
              <a:t>refines</a:t>
            </a:r>
            <a:r>
              <a:rPr lang="en-US" sz="3100" dirty="0"/>
              <a:t> student preconceptions rather automatically classifying all preconceptions as unhelpful . . . </a:t>
            </a:r>
          </a:p>
        </p:txBody>
      </p:sp>
      <p:pic>
        <p:nvPicPr>
          <p:cNvPr id="5" name="Audio 4">
            <a:hlinkClick r:id="" action="ppaction://media"/>
            <a:extLst>
              <a:ext uri="{FF2B5EF4-FFF2-40B4-BE49-F238E27FC236}">
                <a16:creationId xmlns:a16="http://schemas.microsoft.com/office/drawing/2014/main" id="{3240364E-197E-85EC-0F58-BAB0167E2B5C}"/>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256744339"/>
      </p:ext>
    </p:extLst>
  </p:cSld>
  <p:clrMapOvr>
    <a:masterClrMapping/>
  </p:clrMapOvr>
  <mc:AlternateContent xmlns:mc="http://schemas.openxmlformats.org/markup-compatibility/2006">
    <mc:Choice xmlns:p14="http://schemas.microsoft.com/office/powerpoint/2010/main" Requires="p14">
      <p:transition spd="slow" p14:dur="2000" advTm="36130"/>
    </mc:Choice>
    <mc:Fallback>
      <p:transition spd="slow" advTm="361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5"/>
                </p:tgtEl>
              </p:cMediaNode>
            </p:audio>
          </p:childTnLst>
        </p:cTn>
      </p:par>
    </p:tnLst>
    <p:bldLst>
      <p:bldP spid="4"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9702F2-FF85-0BCF-0070-86E253CE1E5E}"/>
              </a:ext>
            </a:extLst>
          </p:cNvPr>
          <p:cNvSpPr txBox="1"/>
          <p:nvPr/>
        </p:nvSpPr>
        <p:spPr>
          <a:xfrm>
            <a:off x="153295" y="135924"/>
            <a:ext cx="11911914" cy="646331"/>
          </a:xfrm>
          <a:prstGeom prst="rect">
            <a:avLst/>
          </a:prstGeom>
          <a:noFill/>
        </p:spPr>
        <p:txBody>
          <a:bodyPr wrap="square" rtlCol="0">
            <a:spAutoFit/>
          </a:bodyPr>
          <a:lstStyle/>
          <a:p>
            <a:r>
              <a:rPr lang="en-US" sz="3600" b="1" dirty="0"/>
              <a:t>The RGB Model of the RF</a:t>
            </a:r>
            <a:endParaRPr lang="en-US" b="1" dirty="0"/>
          </a:p>
        </p:txBody>
      </p:sp>
      <p:pic>
        <p:nvPicPr>
          <p:cNvPr id="4" name="Picture 3">
            <a:extLst>
              <a:ext uri="{FF2B5EF4-FFF2-40B4-BE49-F238E27FC236}">
                <a16:creationId xmlns:a16="http://schemas.microsoft.com/office/drawing/2014/main" id="{902FD95D-95B1-C34D-7314-37CE366FD358}"/>
              </a:ext>
            </a:extLst>
          </p:cNvPr>
          <p:cNvPicPr>
            <a:picLocks noChangeAspect="1"/>
          </p:cNvPicPr>
          <p:nvPr/>
        </p:nvPicPr>
        <p:blipFill>
          <a:blip r:embed="rId6"/>
          <a:stretch>
            <a:fillRect/>
          </a:stretch>
        </p:blipFill>
        <p:spPr>
          <a:xfrm>
            <a:off x="0" y="782255"/>
            <a:ext cx="7712428" cy="6075745"/>
          </a:xfrm>
          <a:prstGeom prst="rect">
            <a:avLst/>
          </a:prstGeom>
        </p:spPr>
      </p:pic>
      <p:sp>
        <p:nvSpPr>
          <p:cNvPr id="5" name="TextBox 4">
            <a:extLst>
              <a:ext uri="{FF2B5EF4-FFF2-40B4-BE49-F238E27FC236}">
                <a16:creationId xmlns:a16="http://schemas.microsoft.com/office/drawing/2014/main" id="{962FAB9C-5979-B221-2E96-D727C26334EF}"/>
              </a:ext>
            </a:extLst>
          </p:cNvPr>
          <p:cNvSpPr txBox="1"/>
          <p:nvPr/>
        </p:nvSpPr>
        <p:spPr>
          <a:xfrm>
            <a:off x="2917373" y="1204686"/>
            <a:ext cx="2046514" cy="830997"/>
          </a:xfrm>
          <a:prstGeom prst="rect">
            <a:avLst/>
          </a:prstGeom>
          <a:noFill/>
        </p:spPr>
        <p:txBody>
          <a:bodyPr wrap="square" rtlCol="0">
            <a:spAutoFit/>
          </a:bodyPr>
          <a:lstStyle/>
          <a:p>
            <a:pPr algn="ctr"/>
            <a:r>
              <a:rPr lang="en-US" sz="2400" b="1" dirty="0"/>
              <a:t>EMBODIED</a:t>
            </a:r>
            <a:br>
              <a:rPr lang="en-US" sz="2400" b="1" dirty="0"/>
            </a:br>
            <a:r>
              <a:rPr lang="en-US" sz="2400" b="1" dirty="0"/>
              <a:t>COGNITION</a:t>
            </a:r>
          </a:p>
        </p:txBody>
      </p:sp>
      <p:sp>
        <p:nvSpPr>
          <p:cNvPr id="7" name="TextBox 6">
            <a:extLst>
              <a:ext uri="{FF2B5EF4-FFF2-40B4-BE49-F238E27FC236}">
                <a16:creationId xmlns:a16="http://schemas.microsoft.com/office/drawing/2014/main" id="{37399266-A064-9DFD-A8A8-8AC40E2C0F03}"/>
              </a:ext>
            </a:extLst>
          </p:cNvPr>
          <p:cNvSpPr txBox="1"/>
          <p:nvPr/>
        </p:nvSpPr>
        <p:spPr>
          <a:xfrm>
            <a:off x="7881260" y="135924"/>
            <a:ext cx="4264324" cy="6093976"/>
          </a:xfrm>
          <a:prstGeom prst="rect">
            <a:avLst/>
          </a:prstGeom>
          <a:noFill/>
        </p:spPr>
        <p:txBody>
          <a:bodyPr wrap="square">
            <a:spAutoFit/>
          </a:bodyPr>
          <a:lstStyle/>
          <a:p>
            <a:pPr marL="342900" indent="-342900">
              <a:buFont typeface="Arial" panose="020B0604020202020204" pitchFamily="34" charset="0"/>
              <a:buChar char="•"/>
            </a:pPr>
            <a:r>
              <a:rPr lang="en-US" sz="2600" dirty="0"/>
              <a:t>The Embodied Cognition resource can be characterized as being made of straightforward generalizations of our everyday lived experience. </a:t>
            </a:r>
          </a:p>
          <a:p>
            <a:pPr marL="342900" indent="-342900">
              <a:buFont typeface="Arial" panose="020B0604020202020204" pitchFamily="34" charset="0"/>
              <a:buChar char="•"/>
            </a:pPr>
            <a:r>
              <a:rPr lang="en-US" sz="2600" dirty="0"/>
              <a:t>Some of these resources are what Di Sessa calls </a:t>
            </a:r>
            <a:r>
              <a:rPr lang="en-US" sz="2600" i="1" dirty="0"/>
              <a:t>p-prims</a:t>
            </a:r>
            <a:r>
              <a:rPr lang="en-US" sz="2600" dirty="0"/>
              <a:t> or </a:t>
            </a:r>
            <a:r>
              <a:rPr lang="en-US" sz="2600" i="1" dirty="0"/>
              <a:t>phenomenological primitives</a:t>
            </a:r>
            <a:r>
              <a:rPr lang="en-US" sz="2600" dirty="0"/>
              <a:t>.</a:t>
            </a:r>
          </a:p>
          <a:p>
            <a:pPr marL="342900" indent="-342900">
              <a:buSzPct val="100000"/>
              <a:buFont typeface="Arial" panose="020B0604020202020204" pitchFamily="34" charset="0"/>
              <a:buChar char="•"/>
            </a:pPr>
            <a:r>
              <a:rPr lang="en-US" sz="2600" dirty="0"/>
              <a:t>In summary, embodied cognition is our ‘sense of mechanism’ – our intuitive sense of how the world works</a:t>
            </a:r>
          </a:p>
        </p:txBody>
      </p:sp>
      <p:pic>
        <p:nvPicPr>
          <p:cNvPr id="8" name="Audio 7">
            <a:hlinkClick r:id="" action="ppaction://media"/>
            <a:extLst>
              <a:ext uri="{FF2B5EF4-FFF2-40B4-BE49-F238E27FC236}">
                <a16:creationId xmlns:a16="http://schemas.microsoft.com/office/drawing/2014/main" id="{6DEED8E2-304F-35AB-7893-A8F67C60407F}"/>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378690978"/>
      </p:ext>
    </p:extLst>
  </p:cSld>
  <p:clrMapOvr>
    <a:masterClrMapping/>
  </p:clrMapOvr>
  <mc:AlternateContent xmlns:mc="http://schemas.openxmlformats.org/markup-compatibility/2006">
    <mc:Choice xmlns:p14="http://schemas.microsoft.com/office/powerpoint/2010/main" Requires="p14">
      <p:transition spd="slow" p14:dur="2000" advTm="80658"/>
    </mc:Choice>
    <mc:Fallback>
      <p:transition spd="slow" advTm="806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06CB7E3-87EF-4F19-E45D-19A62750DBA6}"/>
              </a:ext>
            </a:extLst>
          </p:cNvPr>
          <p:cNvPicPr>
            <a:picLocks noChangeAspect="1"/>
          </p:cNvPicPr>
          <p:nvPr/>
        </p:nvPicPr>
        <p:blipFill>
          <a:blip r:embed="rId6"/>
          <a:stretch>
            <a:fillRect/>
          </a:stretch>
        </p:blipFill>
        <p:spPr>
          <a:xfrm>
            <a:off x="0" y="782255"/>
            <a:ext cx="7700654" cy="6075745"/>
          </a:xfrm>
          <a:prstGeom prst="rect">
            <a:avLst/>
          </a:prstGeom>
        </p:spPr>
      </p:pic>
      <p:sp>
        <p:nvSpPr>
          <p:cNvPr id="2" name="TextBox 1">
            <a:extLst>
              <a:ext uri="{FF2B5EF4-FFF2-40B4-BE49-F238E27FC236}">
                <a16:creationId xmlns:a16="http://schemas.microsoft.com/office/drawing/2014/main" id="{5A9702F2-FF85-0BCF-0070-86E253CE1E5E}"/>
              </a:ext>
            </a:extLst>
          </p:cNvPr>
          <p:cNvSpPr txBox="1"/>
          <p:nvPr/>
        </p:nvSpPr>
        <p:spPr>
          <a:xfrm>
            <a:off x="153295" y="135924"/>
            <a:ext cx="11911914" cy="646331"/>
          </a:xfrm>
          <a:prstGeom prst="rect">
            <a:avLst/>
          </a:prstGeom>
          <a:noFill/>
        </p:spPr>
        <p:txBody>
          <a:bodyPr wrap="square" rtlCol="0">
            <a:spAutoFit/>
          </a:bodyPr>
          <a:lstStyle/>
          <a:p>
            <a:r>
              <a:rPr lang="en-US" sz="3600" b="1" dirty="0"/>
              <a:t>The RGB Model of the RF</a:t>
            </a:r>
            <a:endParaRPr lang="en-US" b="1" dirty="0"/>
          </a:p>
        </p:txBody>
      </p:sp>
      <p:sp>
        <p:nvSpPr>
          <p:cNvPr id="5" name="TextBox 4">
            <a:extLst>
              <a:ext uri="{FF2B5EF4-FFF2-40B4-BE49-F238E27FC236}">
                <a16:creationId xmlns:a16="http://schemas.microsoft.com/office/drawing/2014/main" id="{962FAB9C-5979-B221-2E96-D727C26334EF}"/>
              </a:ext>
            </a:extLst>
          </p:cNvPr>
          <p:cNvSpPr txBox="1"/>
          <p:nvPr/>
        </p:nvSpPr>
        <p:spPr>
          <a:xfrm>
            <a:off x="2917373" y="1204686"/>
            <a:ext cx="2046514" cy="830997"/>
          </a:xfrm>
          <a:prstGeom prst="rect">
            <a:avLst/>
          </a:prstGeom>
          <a:noFill/>
        </p:spPr>
        <p:txBody>
          <a:bodyPr wrap="square" rtlCol="0">
            <a:spAutoFit/>
          </a:bodyPr>
          <a:lstStyle/>
          <a:p>
            <a:pPr algn="ctr"/>
            <a:r>
              <a:rPr lang="en-US" sz="2400" b="1" dirty="0"/>
              <a:t>EMBODIED</a:t>
            </a:r>
            <a:br>
              <a:rPr lang="en-US" sz="2400" b="1" dirty="0"/>
            </a:br>
            <a:r>
              <a:rPr lang="en-US" sz="2400" b="1" dirty="0"/>
              <a:t>COGNITION</a:t>
            </a:r>
          </a:p>
        </p:txBody>
      </p:sp>
      <p:sp>
        <p:nvSpPr>
          <p:cNvPr id="7" name="TextBox 6">
            <a:extLst>
              <a:ext uri="{FF2B5EF4-FFF2-40B4-BE49-F238E27FC236}">
                <a16:creationId xmlns:a16="http://schemas.microsoft.com/office/drawing/2014/main" id="{37399266-A064-9DFD-A8A8-8AC40E2C0F03}"/>
              </a:ext>
            </a:extLst>
          </p:cNvPr>
          <p:cNvSpPr txBox="1"/>
          <p:nvPr/>
        </p:nvSpPr>
        <p:spPr>
          <a:xfrm>
            <a:off x="7881260" y="135924"/>
            <a:ext cx="4264324" cy="5632311"/>
          </a:xfrm>
          <a:prstGeom prst="rect">
            <a:avLst/>
          </a:prstGeom>
          <a:noFill/>
        </p:spPr>
        <p:txBody>
          <a:bodyPr wrap="square">
            <a:spAutoFit/>
          </a:bodyPr>
          <a:lstStyle/>
          <a:p>
            <a:pPr marL="342900" indent="-342900">
              <a:buFont typeface="Arial" panose="020B0604020202020204" pitchFamily="34" charset="0"/>
              <a:buChar char="•"/>
            </a:pPr>
            <a:r>
              <a:rPr lang="en-US" sz="2400" dirty="0"/>
              <a:t>The Encyclopedic Knowledge resource consists of a very large number of highly interconnected elements. </a:t>
            </a:r>
          </a:p>
          <a:p>
            <a:pPr marL="342900" indent="-342900">
              <a:buSzPct val="100000"/>
              <a:buFont typeface="Arial" panose="020B0604020202020204" pitchFamily="34" charset="0"/>
              <a:buChar char="•"/>
            </a:pPr>
            <a:r>
              <a:rPr lang="en-US" sz="2400" dirty="0"/>
              <a:t>It is very rare for any one concept to be exclusively linked with only one other concept: they usually form part of a complex network.</a:t>
            </a:r>
          </a:p>
          <a:p>
            <a:pPr marL="342900" indent="-342900">
              <a:buSzPct val="100000"/>
              <a:buFont typeface="Arial" panose="020B0604020202020204" pitchFamily="34" charset="0"/>
              <a:buChar char="•"/>
            </a:pPr>
            <a:r>
              <a:rPr lang="en-US" sz="2400" dirty="0"/>
              <a:t>In summary: the activation of one concept can lead to the activation of many other linked concepts in the ‘encyclopedic knowledge base’.</a:t>
            </a:r>
          </a:p>
        </p:txBody>
      </p:sp>
      <p:sp>
        <p:nvSpPr>
          <p:cNvPr id="8" name="TextBox 7">
            <a:extLst>
              <a:ext uri="{FF2B5EF4-FFF2-40B4-BE49-F238E27FC236}">
                <a16:creationId xmlns:a16="http://schemas.microsoft.com/office/drawing/2014/main" id="{7450B50C-C511-8523-6567-68394CCCCFB8}"/>
              </a:ext>
            </a:extLst>
          </p:cNvPr>
          <p:cNvSpPr txBox="1"/>
          <p:nvPr/>
        </p:nvSpPr>
        <p:spPr>
          <a:xfrm>
            <a:off x="1313543" y="4822317"/>
            <a:ext cx="2300513" cy="830997"/>
          </a:xfrm>
          <a:prstGeom prst="rect">
            <a:avLst/>
          </a:prstGeom>
          <a:noFill/>
        </p:spPr>
        <p:txBody>
          <a:bodyPr wrap="square" rtlCol="0">
            <a:spAutoFit/>
          </a:bodyPr>
          <a:lstStyle/>
          <a:p>
            <a:pPr algn="ctr"/>
            <a:r>
              <a:rPr lang="en-US" sz="2400" b="1" dirty="0"/>
              <a:t>ENCYCLOPEDIC KNOWLEDGE</a:t>
            </a:r>
          </a:p>
        </p:txBody>
      </p:sp>
      <p:pic>
        <p:nvPicPr>
          <p:cNvPr id="9" name="Audio 8">
            <a:hlinkClick r:id="" action="ppaction://media"/>
            <a:extLst>
              <a:ext uri="{FF2B5EF4-FFF2-40B4-BE49-F238E27FC236}">
                <a16:creationId xmlns:a16="http://schemas.microsoft.com/office/drawing/2014/main" id="{F5DA1D85-4D4E-B6A8-D6F4-08F674824CDE}"/>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2158308627"/>
      </p:ext>
    </p:extLst>
  </p:cSld>
  <p:clrMapOvr>
    <a:masterClrMapping/>
  </p:clrMapOvr>
  <mc:AlternateContent xmlns:mc="http://schemas.openxmlformats.org/markup-compatibility/2006">
    <mc:Choice xmlns:p14="http://schemas.microsoft.com/office/powerpoint/2010/main" Requires="p14">
      <p:transition spd="slow" p14:dur="2000" advTm="60244"/>
    </mc:Choice>
    <mc:Fallback>
      <p:transition spd="slow" advTm="602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9760FC5-340A-4C1E-9F17-10B7F3723296}"/>
              </a:ext>
            </a:extLst>
          </p:cNvPr>
          <p:cNvPicPr>
            <a:picLocks noChangeAspect="1"/>
          </p:cNvPicPr>
          <p:nvPr/>
        </p:nvPicPr>
        <p:blipFill>
          <a:blip r:embed="rId6"/>
          <a:stretch>
            <a:fillRect/>
          </a:stretch>
        </p:blipFill>
        <p:spPr>
          <a:xfrm>
            <a:off x="14514" y="722558"/>
            <a:ext cx="7885743" cy="6188201"/>
          </a:xfrm>
          <a:prstGeom prst="rect">
            <a:avLst/>
          </a:prstGeom>
        </p:spPr>
      </p:pic>
      <p:sp>
        <p:nvSpPr>
          <p:cNvPr id="2" name="TextBox 1">
            <a:extLst>
              <a:ext uri="{FF2B5EF4-FFF2-40B4-BE49-F238E27FC236}">
                <a16:creationId xmlns:a16="http://schemas.microsoft.com/office/drawing/2014/main" id="{5A9702F2-FF85-0BCF-0070-86E253CE1E5E}"/>
              </a:ext>
            </a:extLst>
          </p:cNvPr>
          <p:cNvSpPr txBox="1"/>
          <p:nvPr/>
        </p:nvSpPr>
        <p:spPr>
          <a:xfrm>
            <a:off x="153295" y="135924"/>
            <a:ext cx="11911914" cy="646331"/>
          </a:xfrm>
          <a:prstGeom prst="rect">
            <a:avLst/>
          </a:prstGeom>
          <a:noFill/>
        </p:spPr>
        <p:txBody>
          <a:bodyPr wrap="square" rtlCol="0">
            <a:spAutoFit/>
          </a:bodyPr>
          <a:lstStyle/>
          <a:p>
            <a:r>
              <a:rPr lang="en-US" sz="3600" b="1" dirty="0"/>
              <a:t>The RGB Model of the RF</a:t>
            </a:r>
            <a:endParaRPr lang="en-US" b="1" dirty="0"/>
          </a:p>
        </p:txBody>
      </p:sp>
      <p:sp>
        <p:nvSpPr>
          <p:cNvPr id="5" name="TextBox 4">
            <a:extLst>
              <a:ext uri="{FF2B5EF4-FFF2-40B4-BE49-F238E27FC236}">
                <a16:creationId xmlns:a16="http://schemas.microsoft.com/office/drawing/2014/main" id="{962FAB9C-5979-B221-2E96-D727C26334EF}"/>
              </a:ext>
            </a:extLst>
          </p:cNvPr>
          <p:cNvSpPr txBox="1"/>
          <p:nvPr/>
        </p:nvSpPr>
        <p:spPr>
          <a:xfrm>
            <a:off x="2917373" y="1204686"/>
            <a:ext cx="2046514" cy="830997"/>
          </a:xfrm>
          <a:prstGeom prst="rect">
            <a:avLst/>
          </a:prstGeom>
          <a:noFill/>
        </p:spPr>
        <p:txBody>
          <a:bodyPr wrap="square" rtlCol="0">
            <a:spAutoFit/>
          </a:bodyPr>
          <a:lstStyle/>
          <a:p>
            <a:pPr algn="ctr"/>
            <a:r>
              <a:rPr lang="en-US" sz="2400" b="1" dirty="0"/>
              <a:t>EMBODIED</a:t>
            </a:r>
            <a:br>
              <a:rPr lang="en-US" sz="2400" b="1" dirty="0"/>
            </a:br>
            <a:r>
              <a:rPr lang="en-US" sz="2400" b="1" dirty="0"/>
              <a:t>COGNITION</a:t>
            </a:r>
          </a:p>
        </p:txBody>
      </p:sp>
      <p:sp>
        <p:nvSpPr>
          <p:cNvPr id="7" name="TextBox 6">
            <a:extLst>
              <a:ext uri="{FF2B5EF4-FFF2-40B4-BE49-F238E27FC236}">
                <a16:creationId xmlns:a16="http://schemas.microsoft.com/office/drawing/2014/main" id="{37399266-A064-9DFD-A8A8-8AC40E2C0F03}"/>
              </a:ext>
            </a:extLst>
          </p:cNvPr>
          <p:cNvSpPr txBox="1"/>
          <p:nvPr/>
        </p:nvSpPr>
        <p:spPr>
          <a:xfrm>
            <a:off x="7881260" y="135924"/>
            <a:ext cx="4264324" cy="6001643"/>
          </a:xfrm>
          <a:prstGeom prst="rect">
            <a:avLst/>
          </a:prstGeom>
          <a:noFill/>
        </p:spPr>
        <p:txBody>
          <a:bodyPr wrap="square">
            <a:spAutoFit/>
          </a:bodyPr>
          <a:lstStyle/>
          <a:p>
            <a:pPr marL="285750" indent="-285750">
              <a:buFont typeface="Arial" panose="020B0604020202020204" pitchFamily="34" charset="0"/>
              <a:buChar char="•"/>
            </a:pPr>
            <a:r>
              <a:rPr lang="en-US" sz="3200" dirty="0"/>
              <a:t>Meaning is constructed dynamically from contextual and other clues.</a:t>
            </a:r>
          </a:p>
          <a:p>
            <a:pPr marL="285750" indent="-285750">
              <a:buFont typeface="Arial" panose="020B0604020202020204" pitchFamily="34" charset="0"/>
              <a:buChar char="•"/>
            </a:pPr>
            <a:r>
              <a:rPr lang="en-US" sz="3200" dirty="0"/>
              <a:t>In summary, contextualization is the process whereby cognitive resources are selected and activated to engage with the issue.</a:t>
            </a:r>
          </a:p>
        </p:txBody>
      </p:sp>
      <p:sp>
        <p:nvSpPr>
          <p:cNvPr id="8" name="TextBox 7">
            <a:extLst>
              <a:ext uri="{FF2B5EF4-FFF2-40B4-BE49-F238E27FC236}">
                <a16:creationId xmlns:a16="http://schemas.microsoft.com/office/drawing/2014/main" id="{7450B50C-C511-8523-6567-68394CCCCFB8}"/>
              </a:ext>
            </a:extLst>
          </p:cNvPr>
          <p:cNvSpPr txBox="1"/>
          <p:nvPr/>
        </p:nvSpPr>
        <p:spPr>
          <a:xfrm>
            <a:off x="1313543" y="4822317"/>
            <a:ext cx="2300513" cy="830997"/>
          </a:xfrm>
          <a:prstGeom prst="rect">
            <a:avLst/>
          </a:prstGeom>
          <a:noFill/>
        </p:spPr>
        <p:txBody>
          <a:bodyPr wrap="square" rtlCol="0">
            <a:spAutoFit/>
          </a:bodyPr>
          <a:lstStyle/>
          <a:p>
            <a:pPr algn="ctr"/>
            <a:r>
              <a:rPr lang="en-US" sz="2400" b="1" dirty="0"/>
              <a:t>ENCYCLOPEDIC KNOWLEDGE</a:t>
            </a:r>
          </a:p>
        </p:txBody>
      </p:sp>
      <p:sp>
        <p:nvSpPr>
          <p:cNvPr id="9" name="TextBox 8">
            <a:extLst>
              <a:ext uri="{FF2B5EF4-FFF2-40B4-BE49-F238E27FC236}">
                <a16:creationId xmlns:a16="http://schemas.microsoft.com/office/drawing/2014/main" id="{CE69A8FF-930E-AEA0-A579-A775825B6D04}"/>
              </a:ext>
            </a:extLst>
          </p:cNvPr>
          <p:cNvSpPr txBox="1"/>
          <p:nvPr/>
        </p:nvSpPr>
        <p:spPr>
          <a:xfrm>
            <a:off x="4310741" y="4422207"/>
            <a:ext cx="3080658" cy="400110"/>
          </a:xfrm>
          <a:prstGeom prst="rect">
            <a:avLst/>
          </a:prstGeom>
          <a:noFill/>
        </p:spPr>
        <p:txBody>
          <a:bodyPr wrap="square" rtlCol="0">
            <a:spAutoFit/>
          </a:bodyPr>
          <a:lstStyle/>
          <a:p>
            <a:pPr algn="ctr"/>
            <a:r>
              <a:rPr lang="en-US" sz="2000" b="1" dirty="0">
                <a:solidFill>
                  <a:schemeClr val="bg1"/>
                </a:solidFill>
              </a:rPr>
              <a:t>CONTEXTUALIZATION</a:t>
            </a:r>
            <a:endParaRPr lang="en-US" sz="2400" b="1" dirty="0">
              <a:solidFill>
                <a:schemeClr val="bg1"/>
              </a:solidFill>
            </a:endParaRPr>
          </a:p>
        </p:txBody>
      </p:sp>
      <p:pic>
        <p:nvPicPr>
          <p:cNvPr id="10" name="Audio 9">
            <a:hlinkClick r:id="" action="ppaction://media"/>
            <a:extLst>
              <a:ext uri="{FF2B5EF4-FFF2-40B4-BE49-F238E27FC236}">
                <a16:creationId xmlns:a16="http://schemas.microsoft.com/office/drawing/2014/main" id="{D49C9AE2-0C10-71F1-0B53-2323E7332CD5}"/>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1147591005"/>
      </p:ext>
    </p:extLst>
  </p:cSld>
  <p:clrMapOvr>
    <a:masterClrMapping/>
  </p:clrMapOvr>
  <mc:AlternateContent xmlns:mc="http://schemas.openxmlformats.org/markup-compatibility/2006">
    <mc:Choice xmlns:p14="http://schemas.microsoft.com/office/powerpoint/2010/main" Requires="p14">
      <p:transition spd="slow" p14:dur="2000" advTm="32194"/>
    </mc:Choice>
    <mc:Fallback>
      <p:transition spd="slow" advTm="321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257D23-08B0-0028-67AE-C0D0B90FDCEC}"/>
              </a:ext>
            </a:extLst>
          </p:cNvPr>
          <p:cNvSpPr txBox="1"/>
          <p:nvPr/>
        </p:nvSpPr>
        <p:spPr>
          <a:xfrm>
            <a:off x="153295" y="135924"/>
            <a:ext cx="11911914" cy="646331"/>
          </a:xfrm>
          <a:prstGeom prst="rect">
            <a:avLst/>
          </a:prstGeom>
          <a:noFill/>
        </p:spPr>
        <p:txBody>
          <a:bodyPr wrap="square" rtlCol="0">
            <a:spAutoFit/>
          </a:bodyPr>
          <a:lstStyle/>
          <a:p>
            <a:r>
              <a:rPr lang="en-US" sz="3600" b="1" dirty="0"/>
              <a:t>Modelling understanding using the RF(RGB)</a:t>
            </a:r>
            <a:endParaRPr lang="en-US" b="1" dirty="0"/>
          </a:p>
        </p:txBody>
      </p:sp>
      <p:pic>
        <p:nvPicPr>
          <p:cNvPr id="3" name="Picture 2">
            <a:extLst>
              <a:ext uri="{FF2B5EF4-FFF2-40B4-BE49-F238E27FC236}">
                <a16:creationId xmlns:a16="http://schemas.microsoft.com/office/drawing/2014/main" id="{F404B94D-DC2A-C843-1133-306C950C06E1}"/>
              </a:ext>
            </a:extLst>
          </p:cNvPr>
          <p:cNvPicPr>
            <a:picLocks noChangeAspect="1"/>
          </p:cNvPicPr>
          <p:nvPr/>
        </p:nvPicPr>
        <p:blipFill>
          <a:blip r:embed="rId6"/>
          <a:stretch>
            <a:fillRect/>
          </a:stretch>
        </p:blipFill>
        <p:spPr>
          <a:xfrm>
            <a:off x="0" y="782255"/>
            <a:ext cx="7777899" cy="6075745"/>
          </a:xfrm>
          <a:prstGeom prst="rect">
            <a:avLst/>
          </a:prstGeom>
        </p:spPr>
      </p:pic>
      <p:pic>
        <p:nvPicPr>
          <p:cNvPr id="8" name="Picture 7">
            <a:extLst>
              <a:ext uri="{FF2B5EF4-FFF2-40B4-BE49-F238E27FC236}">
                <a16:creationId xmlns:a16="http://schemas.microsoft.com/office/drawing/2014/main" id="{20BBCC95-C94A-1034-1184-D06725AE1165}"/>
              </a:ext>
            </a:extLst>
          </p:cNvPr>
          <p:cNvPicPr>
            <a:picLocks noChangeAspect="1"/>
          </p:cNvPicPr>
          <p:nvPr/>
        </p:nvPicPr>
        <p:blipFill>
          <a:blip r:embed="rId7"/>
          <a:stretch>
            <a:fillRect/>
          </a:stretch>
        </p:blipFill>
        <p:spPr>
          <a:xfrm>
            <a:off x="14514" y="722558"/>
            <a:ext cx="7885743" cy="6188201"/>
          </a:xfrm>
          <a:prstGeom prst="rect">
            <a:avLst/>
          </a:prstGeom>
        </p:spPr>
      </p:pic>
      <p:sp>
        <p:nvSpPr>
          <p:cNvPr id="4" name="TextBox 3">
            <a:extLst>
              <a:ext uri="{FF2B5EF4-FFF2-40B4-BE49-F238E27FC236}">
                <a16:creationId xmlns:a16="http://schemas.microsoft.com/office/drawing/2014/main" id="{626A8E34-5823-BED9-9173-A3A75926524B}"/>
              </a:ext>
            </a:extLst>
          </p:cNvPr>
          <p:cNvSpPr txBox="1"/>
          <p:nvPr/>
        </p:nvSpPr>
        <p:spPr>
          <a:xfrm>
            <a:off x="2917373" y="1204686"/>
            <a:ext cx="2046514" cy="830997"/>
          </a:xfrm>
          <a:prstGeom prst="rect">
            <a:avLst/>
          </a:prstGeom>
          <a:noFill/>
        </p:spPr>
        <p:txBody>
          <a:bodyPr wrap="square" rtlCol="0">
            <a:spAutoFit/>
          </a:bodyPr>
          <a:lstStyle/>
          <a:p>
            <a:pPr algn="ctr"/>
            <a:r>
              <a:rPr lang="en-US" sz="2400" b="1" dirty="0"/>
              <a:t>EMBODIED</a:t>
            </a:r>
            <a:br>
              <a:rPr lang="en-US" sz="2400" b="1" dirty="0"/>
            </a:br>
            <a:r>
              <a:rPr lang="en-US" sz="2400" b="1" dirty="0"/>
              <a:t>COGNITION</a:t>
            </a:r>
          </a:p>
        </p:txBody>
      </p:sp>
      <p:sp>
        <p:nvSpPr>
          <p:cNvPr id="5" name="TextBox 4">
            <a:extLst>
              <a:ext uri="{FF2B5EF4-FFF2-40B4-BE49-F238E27FC236}">
                <a16:creationId xmlns:a16="http://schemas.microsoft.com/office/drawing/2014/main" id="{96631312-6649-5728-CF5F-F63636352CD4}"/>
              </a:ext>
            </a:extLst>
          </p:cNvPr>
          <p:cNvSpPr txBox="1"/>
          <p:nvPr/>
        </p:nvSpPr>
        <p:spPr>
          <a:xfrm>
            <a:off x="1313543" y="4822317"/>
            <a:ext cx="2300513" cy="830997"/>
          </a:xfrm>
          <a:prstGeom prst="rect">
            <a:avLst/>
          </a:prstGeom>
          <a:noFill/>
        </p:spPr>
        <p:txBody>
          <a:bodyPr wrap="square" rtlCol="0">
            <a:spAutoFit/>
          </a:bodyPr>
          <a:lstStyle/>
          <a:p>
            <a:pPr algn="ctr"/>
            <a:r>
              <a:rPr lang="en-US" sz="2400" b="1" dirty="0"/>
              <a:t>ENCYCLOPEDIC KNOWLEDGE</a:t>
            </a:r>
          </a:p>
        </p:txBody>
      </p:sp>
      <p:sp>
        <p:nvSpPr>
          <p:cNvPr id="6" name="TextBox 5">
            <a:extLst>
              <a:ext uri="{FF2B5EF4-FFF2-40B4-BE49-F238E27FC236}">
                <a16:creationId xmlns:a16="http://schemas.microsoft.com/office/drawing/2014/main" id="{73E2A6E2-3452-8529-FD98-8786BB89B1BD}"/>
              </a:ext>
            </a:extLst>
          </p:cNvPr>
          <p:cNvSpPr txBox="1"/>
          <p:nvPr/>
        </p:nvSpPr>
        <p:spPr>
          <a:xfrm>
            <a:off x="4252685" y="4378665"/>
            <a:ext cx="3080658" cy="400110"/>
          </a:xfrm>
          <a:prstGeom prst="rect">
            <a:avLst/>
          </a:prstGeom>
          <a:noFill/>
        </p:spPr>
        <p:txBody>
          <a:bodyPr wrap="square" rtlCol="0">
            <a:spAutoFit/>
          </a:bodyPr>
          <a:lstStyle/>
          <a:p>
            <a:pPr algn="ctr"/>
            <a:r>
              <a:rPr lang="en-US" sz="2000" b="1" dirty="0">
                <a:solidFill>
                  <a:schemeClr val="bg1"/>
                </a:solidFill>
              </a:rPr>
              <a:t>CONTEXTUALIZATION</a:t>
            </a:r>
            <a:endParaRPr lang="en-US" sz="2400" b="1" dirty="0">
              <a:solidFill>
                <a:schemeClr val="bg1"/>
              </a:solidFill>
            </a:endParaRPr>
          </a:p>
        </p:txBody>
      </p:sp>
      <p:sp>
        <p:nvSpPr>
          <p:cNvPr id="7" name="TextBox 6">
            <a:extLst>
              <a:ext uri="{FF2B5EF4-FFF2-40B4-BE49-F238E27FC236}">
                <a16:creationId xmlns:a16="http://schemas.microsoft.com/office/drawing/2014/main" id="{974FE477-0B24-E26A-2204-8421BA4524AE}"/>
              </a:ext>
            </a:extLst>
          </p:cNvPr>
          <p:cNvSpPr txBox="1"/>
          <p:nvPr/>
        </p:nvSpPr>
        <p:spPr>
          <a:xfrm>
            <a:off x="7953829" y="972457"/>
            <a:ext cx="3991428" cy="646331"/>
          </a:xfrm>
          <a:prstGeom prst="rect">
            <a:avLst/>
          </a:prstGeom>
          <a:noFill/>
        </p:spPr>
        <p:txBody>
          <a:bodyPr wrap="square" rtlCol="0">
            <a:spAutoFit/>
          </a:bodyPr>
          <a:lstStyle/>
          <a:p>
            <a:r>
              <a:rPr lang="en-US" sz="3600" dirty="0"/>
              <a:t>“The park is safe.”</a:t>
            </a:r>
          </a:p>
        </p:txBody>
      </p:sp>
      <p:pic>
        <p:nvPicPr>
          <p:cNvPr id="13" name="Audio 12">
            <a:hlinkClick r:id="" action="ppaction://media"/>
            <a:extLst>
              <a:ext uri="{FF2B5EF4-FFF2-40B4-BE49-F238E27FC236}">
                <a16:creationId xmlns:a16="http://schemas.microsoft.com/office/drawing/2014/main" id="{D8D6F67B-D7A3-0E3C-2463-94FAD02BC61B}"/>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3866662592"/>
      </p:ext>
    </p:extLst>
  </p:cSld>
  <p:clrMapOvr>
    <a:masterClrMapping/>
  </p:clrMapOvr>
  <mc:AlternateContent xmlns:mc="http://schemas.openxmlformats.org/markup-compatibility/2006">
    <mc:Choice xmlns:p14="http://schemas.microsoft.com/office/powerpoint/2010/main" Requires="p14">
      <p:transition spd="slow" p14:dur="2000" advTm="64632"/>
    </mc:Choice>
    <mc:Fallback>
      <p:transition spd="slow" advTm="646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1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9702F2-FF85-0BCF-0070-86E253CE1E5E}"/>
              </a:ext>
            </a:extLst>
          </p:cNvPr>
          <p:cNvSpPr txBox="1"/>
          <p:nvPr/>
        </p:nvSpPr>
        <p:spPr>
          <a:xfrm>
            <a:off x="153295" y="135924"/>
            <a:ext cx="11911914" cy="646331"/>
          </a:xfrm>
          <a:prstGeom prst="rect">
            <a:avLst/>
          </a:prstGeom>
          <a:noFill/>
        </p:spPr>
        <p:txBody>
          <a:bodyPr wrap="square" rtlCol="0">
            <a:spAutoFit/>
          </a:bodyPr>
          <a:lstStyle/>
          <a:p>
            <a:r>
              <a:rPr lang="en-US" sz="3600" b="1" dirty="0"/>
              <a:t>The RGB Model of the RF</a:t>
            </a:r>
            <a:endParaRPr lang="en-US" b="1" dirty="0"/>
          </a:p>
        </p:txBody>
      </p:sp>
      <p:pic>
        <p:nvPicPr>
          <p:cNvPr id="4" name="Picture 3">
            <a:extLst>
              <a:ext uri="{FF2B5EF4-FFF2-40B4-BE49-F238E27FC236}">
                <a16:creationId xmlns:a16="http://schemas.microsoft.com/office/drawing/2014/main" id="{6B20C6A9-EB24-BC73-5608-DB43DC95F82F}"/>
              </a:ext>
            </a:extLst>
          </p:cNvPr>
          <p:cNvPicPr>
            <a:picLocks noChangeAspect="1"/>
          </p:cNvPicPr>
          <p:nvPr/>
        </p:nvPicPr>
        <p:blipFill>
          <a:blip r:embed="rId4"/>
          <a:stretch>
            <a:fillRect/>
          </a:stretch>
        </p:blipFill>
        <p:spPr>
          <a:xfrm>
            <a:off x="0" y="746974"/>
            <a:ext cx="7636414" cy="6111026"/>
          </a:xfrm>
          <a:prstGeom prst="rect">
            <a:avLst/>
          </a:prstGeom>
        </p:spPr>
      </p:pic>
      <p:sp>
        <p:nvSpPr>
          <p:cNvPr id="3" name="TextBox 2">
            <a:extLst>
              <a:ext uri="{FF2B5EF4-FFF2-40B4-BE49-F238E27FC236}">
                <a16:creationId xmlns:a16="http://schemas.microsoft.com/office/drawing/2014/main" id="{F66BC2BC-C1C6-6E7F-B250-B686A5D5EB93}"/>
              </a:ext>
            </a:extLst>
          </p:cNvPr>
          <p:cNvSpPr txBox="1"/>
          <p:nvPr/>
        </p:nvSpPr>
        <p:spPr>
          <a:xfrm>
            <a:off x="1298714" y="4572000"/>
            <a:ext cx="1524000" cy="646331"/>
          </a:xfrm>
          <a:prstGeom prst="rect">
            <a:avLst/>
          </a:prstGeom>
          <a:noFill/>
        </p:spPr>
        <p:txBody>
          <a:bodyPr wrap="square" rtlCol="0">
            <a:spAutoFit/>
          </a:bodyPr>
          <a:lstStyle/>
          <a:p>
            <a:pPr algn="ctr"/>
            <a:r>
              <a:rPr lang="en-US" b="1" dirty="0"/>
              <a:t>Encyclopedic</a:t>
            </a:r>
          </a:p>
          <a:p>
            <a:pPr algn="ctr"/>
            <a:r>
              <a:rPr lang="en-US" b="1" dirty="0"/>
              <a:t>Knowledge</a:t>
            </a:r>
          </a:p>
        </p:txBody>
      </p:sp>
      <p:sp>
        <p:nvSpPr>
          <p:cNvPr id="6" name="TextBox 5">
            <a:extLst>
              <a:ext uri="{FF2B5EF4-FFF2-40B4-BE49-F238E27FC236}">
                <a16:creationId xmlns:a16="http://schemas.microsoft.com/office/drawing/2014/main" id="{C3C58041-00C4-9E97-258C-6196CFBE18F8}"/>
              </a:ext>
            </a:extLst>
          </p:cNvPr>
          <p:cNvSpPr txBox="1"/>
          <p:nvPr/>
        </p:nvSpPr>
        <p:spPr>
          <a:xfrm>
            <a:off x="4585251" y="4572000"/>
            <a:ext cx="1908313" cy="369332"/>
          </a:xfrm>
          <a:prstGeom prst="rect">
            <a:avLst/>
          </a:prstGeom>
          <a:noFill/>
        </p:spPr>
        <p:txBody>
          <a:bodyPr wrap="square" rtlCol="0">
            <a:spAutoFit/>
          </a:bodyPr>
          <a:lstStyle/>
          <a:p>
            <a:pPr algn="ctr"/>
            <a:r>
              <a:rPr lang="en-US" b="1" dirty="0">
                <a:solidFill>
                  <a:schemeClr val="bg1"/>
                </a:solidFill>
              </a:rPr>
              <a:t>Contextualization</a:t>
            </a:r>
          </a:p>
        </p:txBody>
      </p:sp>
      <p:sp>
        <p:nvSpPr>
          <p:cNvPr id="7" name="TextBox 6">
            <a:extLst>
              <a:ext uri="{FF2B5EF4-FFF2-40B4-BE49-F238E27FC236}">
                <a16:creationId xmlns:a16="http://schemas.microsoft.com/office/drawing/2014/main" id="{E8D46114-E897-E58B-E9F6-7A55747F3CC2}"/>
              </a:ext>
            </a:extLst>
          </p:cNvPr>
          <p:cNvSpPr txBox="1"/>
          <p:nvPr/>
        </p:nvSpPr>
        <p:spPr>
          <a:xfrm>
            <a:off x="2915480" y="3683219"/>
            <a:ext cx="1524000" cy="584775"/>
          </a:xfrm>
          <a:prstGeom prst="rect">
            <a:avLst/>
          </a:prstGeom>
          <a:noFill/>
        </p:spPr>
        <p:txBody>
          <a:bodyPr wrap="square" rtlCol="0">
            <a:spAutoFit/>
          </a:bodyPr>
          <a:lstStyle/>
          <a:p>
            <a:pPr algn="ctr"/>
            <a:r>
              <a:rPr lang="en-US" sz="1600" b="1" dirty="0"/>
              <a:t>Optimal</a:t>
            </a:r>
          </a:p>
          <a:p>
            <a:pPr algn="ctr"/>
            <a:r>
              <a:rPr lang="en-US" sz="1600" b="1" dirty="0"/>
              <a:t>Understanding</a:t>
            </a:r>
          </a:p>
        </p:txBody>
      </p:sp>
      <p:pic>
        <p:nvPicPr>
          <p:cNvPr id="8" name="Audio 7">
            <a:hlinkClick r:id="" action="ppaction://media"/>
            <a:extLst>
              <a:ext uri="{FF2B5EF4-FFF2-40B4-BE49-F238E27FC236}">
                <a16:creationId xmlns:a16="http://schemas.microsoft.com/office/drawing/2014/main" id="{EC8FEFDE-A24E-26D0-3231-835BE82CA6D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4085288077"/>
      </p:ext>
    </p:extLst>
  </p:cSld>
  <p:clrMapOvr>
    <a:masterClrMapping/>
  </p:clrMapOvr>
  <mc:AlternateContent xmlns:mc="http://schemas.openxmlformats.org/markup-compatibility/2006">
    <mc:Choice xmlns:p14="http://schemas.microsoft.com/office/powerpoint/2010/main" Requires="p14">
      <p:transition spd="slow" p14:dur="2000" advTm="4481"/>
    </mc:Choice>
    <mc:Fallback>
      <p:transition spd="slow" advTm="44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9702F2-FF85-0BCF-0070-86E253CE1E5E}"/>
              </a:ext>
            </a:extLst>
          </p:cNvPr>
          <p:cNvSpPr txBox="1"/>
          <p:nvPr/>
        </p:nvSpPr>
        <p:spPr>
          <a:xfrm>
            <a:off x="153295" y="135924"/>
            <a:ext cx="11911914" cy="646331"/>
          </a:xfrm>
          <a:prstGeom prst="rect">
            <a:avLst/>
          </a:prstGeom>
          <a:noFill/>
        </p:spPr>
        <p:txBody>
          <a:bodyPr wrap="square" rtlCol="0">
            <a:spAutoFit/>
          </a:bodyPr>
          <a:lstStyle/>
          <a:p>
            <a:r>
              <a:rPr lang="en-US" sz="3600" b="1" dirty="0"/>
              <a:t>Analyzing student preconceptions using the RF(RGB) 1a</a:t>
            </a:r>
            <a:endParaRPr lang="en-US" b="1" dirty="0"/>
          </a:p>
        </p:txBody>
      </p:sp>
      <p:pic>
        <p:nvPicPr>
          <p:cNvPr id="4" name="Picture 3">
            <a:extLst>
              <a:ext uri="{FF2B5EF4-FFF2-40B4-BE49-F238E27FC236}">
                <a16:creationId xmlns:a16="http://schemas.microsoft.com/office/drawing/2014/main" id="{6B20C6A9-EB24-BC73-5608-DB43DC95F82F}"/>
              </a:ext>
            </a:extLst>
          </p:cNvPr>
          <p:cNvPicPr>
            <a:picLocks noChangeAspect="1"/>
          </p:cNvPicPr>
          <p:nvPr/>
        </p:nvPicPr>
        <p:blipFill>
          <a:blip r:embed="rId6"/>
          <a:stretch>
            <a:fillRect/>
          </a:stretch>
        </p:blipFill>
        <p:spPr>
          <a:xfrm>
            <a:off x="0" y="746974"/>
            <a:ext cx="7636414" cy="6111026"/>
          </a:xfrm>
          <a:prstGeom prst="rect">
            <a:avLst/>
          </a:prstGeom>
        </p:spPr>
      </p:pic>
      <p:sp>
        <p:nvSpPr>
          <p:cNvPr id="5" name="TextBox 4">
            <a:extLst>
              <a:ext uri="{FF2B5EF4-FFF2-40B4-BE49-F238E27FC236}">
                <a16:creationId xmlns:a16="http://schemas.microsoft.com/office/drawing/2014/main" id="{3B102C23-7954-ECD3-3F9D-B1B48E3FBCEE}"/>
              </a:ext>
            </a:extLst>
          </p:cNvPr>
          <p:cNvSpPr txBox="1"/>
          <p:nvPr/>
        </p:nvSpPr>
        <p:spPr>
          <a:xfrm>
            <a:off x="7789709" y="746974"/>
            <a:ext cx="4272931" cy="3416320"/>
          </a:xfrm>
          <a:prstGeom prst="rect">
            <a:avLst/>
          </a:prstGeom>
          <a:noFill/>
        </p:spPr>
        <p:txBody>
          <a:bodyPr wrap="square" rtlCol="0">
            <a:spAutoFit/>
          </a:bodyPr>
          <a:lstStyle/>
          <a:p>
            <a:pPr fontAlgn="base"/>
            <a:r>
              <a:rPr lang="en-GB" sz="3600" i="1" dirty="0"/>
              <a:t>“</a:t>
            </a:r>
            <a:r>
              <a:rPr lang="en-GB" sz="3600" i="1" dirty="0">
                <a:solidFill>
                  <a:srgbClr val="FF0000"/>
                </a:solidFill>
              </a:rPr>
              <a:t>The Earth has seasons because its orbit is elliptical: it is closer to the Sun in summer and further away in winter.</a:t>
            </a:r>
            <a:r>
              <a:rPr lang="en-GB" sz="3600" i="1" dirty="0"/>
              <a:t>”</a:t>
            </a:r>
          </a:p>
        </p:txBody>
      </p:sp>
      <p:sp>
        <p:nvSpPr>
          <p:cNvPr id="3" name="TextBox 2">
            <a:extLst>
              <a:ext uri="{FF2B5EF4-FFF2-40B4-BE49-F238E27FC236}">
                <a16:creationId xmlns:a16="http://schemas.microsoft.com/office/drawing/2014/main" id="{F66BC2BC-C1C6-6E7F-B250-B686A5D5EB93}"/>
              </a:ext>
            </a:extLst>
          </p:cNvPr>
          <p:cNvSpPr txBox="1"/>
          <p:nvPr/>
        </p:nvSpPr>
        <p:spPr>
          <a:xfrm>
            <a:off x="1298714" y="4572000"/>
            <a:ext cx="1524000" cy="646331"/>
          </a:xfrm>
          <a:prstGeom prst="rect">
            <a:avLst/>
          </a:prstGeom>
          <a:noFill/>
        </p:spPr>
        <p:txBody>
          <a:bodyPr wrap="square" rtlCol="0">
            <a:spAutoFit/>
          </a:bodyPr>
          <a:lstStyle/>
          <a:p>
            <a:pPr algn="ctr"/>
            <a:r>
              <a:rPr lang="en-US" b="1" dirty="0"/>
              <a:t>Encyclopedic</a:t>
            </a:r>
          </a:p>
          <a:p>
            <a:pPr algn="ctr"/>
            <a:r>
              <a:rPr lang="en-US" b="1" dirty="0"/>
              <a:t>Knowledge</a:t>
            </a:r>
          </a:p>
        </p:txBody>
      </p:sp>
      <p:sp>
        <p:nvSpPr>
          <p:cNvPr id="6" name="TextBox 5">
            <a:extLst>
              <a:ext uri="{FF2B5EF4-FFF2-40B4-BE49-F238E27FC236}">
                <a16:creationId xmlns:a16="http://schemas.microsoft.com/office/drawing/2014/main" id="{C3C58041-00C4-9E97-258C-6196CFBE18F8}"/>
              </a:ext>
            </a:extLst>
          </p:cNvPr>
          <p:cNvSpPr txBox="1"/>
          <p:nvPr/>
        </p:nvSpPr>
        <p:spPr>
          <a:xfrm>
            <a:off x="4585251" y="4572000"/>
            <a:ext cx="1908313" cy="369332"/>
          </a:xfrm>
          <a:prstGeom prst="rect">
            <a:avLst/>
          </a:prstGeom>
          <a:noFill/>
        </p:spPr>
        <p:txBody>
          <a:bodyPr wrap="square" rtlCol="0">
            <a:spAutoFit/>
          </a:bodyPr>
          <a:lstStyle/>
          <a:p>
            <a:pPr algn="ctr"/>
            <a:r>
              <a:rPr lang="en-US" b="1" dirty="0">
                <a:solidFill>
                  <a:schemeClr val="bg1"/>
                </a:solidFill>
              </a:rPr>
              <a:t>Contextualization</a:t>
            </a:r>
          </a:p>
        </p:txBody>
      </p:sp>
      <p:sp>
        <p:nvSpPr>
          <p:cNvPr id="7" name="TextBox 6">
            <a:extLst>
              <a:ext uri="{FF2B5EF4-FFF2-40B4-BE49-F238E27FC236}">
                <a16:creationId xmlns:a16="http://schemas.microsoft.com/office/drawing/2014/main" id="{E8D46114-E897-E58B-E9F6-7A55747F3CC2}"/>
              </a:ext>
            </a:extLst>
          </p:cNvPr>
          <p:cNvSpPr txBox="1"/>
          <p:nvPr/>
        </p:nvSpPr>
        <p:spPr>
          <a:xfrm>
            <a:off x="2915480" y="3683219"/>
            <a:ext cx="1524000" cy="584775"/>
          </a:xfrm>
          <a:prstGeom prst="rect">
            <a:avLst/>
          </a:prstGeom>
          <a:noFill/>
        </p:spPr>
        <p:txBody>
          <a:bodyPr wrap="square" rtlCol="0">
            <a:spAutoFit/>
          </a:bodyPr>
          <a:lstStyle/>
          <a:p>
            <a:pPr algn="ctr"/>
            <a:r>
              <a:rPr lang="en-US" sz="1600" b="1" dirty="0"/>
              <a:t>Optimal</a:t>
            </a:r>
          </a:p>
          <a:p>
            <a:pPr algn="ctr"/>
            <a:r>
              <a:rPr lang="en-US" sz="1600" b="1" dirty="0"/>
              <a:t>Understanding</a:t>
            </a:r>
          </a:p>
        </p:txBody>
      </p:sp>
      <p:sp>
        <p:nvSpPr>
          <p:cNvPr id="8" name="TextBox 7">
            <a:extLst>
              <a:ext uri="{FF2B5EF4-FFF2-40B4-BE49-F238E27FC236}">
                <a16:creationId xmlns:a16="http://schemas.microsoft.com/office/drawing/2014/main" id="{57DD83C2-C94A-B808-6580-9DF689D1468C}"/>
              </a:ext>
            </a:extLst>
          </p:cNvPr>
          <p:cNvSpPr txBox="1"/>
          <p:nvPr/>
        </p:nvSpPr>
        <p:spPr>
          <a:xfrm>
            <a:off x="2000185" y="3021499"/>
            <a:ext cx="1524000" cy="954107"/>
          </a:xfrm>
          <a:prstGeom prst="rect">
            <a:avLst/>
          </a:prstGeom>
          <a:noFill/>
        </p:spPr>
        <p:txBody>
          <a:bodyPr wrap="square" rtlCol="0">
            <a:spAutoFit/>
          </a:bodyPr>
          <a:lstStyle/>
          <a:p>
            <a:pPr algn="ctr"/>
            <a:r>
              <a:rPr lang="en-US" sz="1400" b="1" dirty="0"/>
              <a:t>Sub-optimal understanding</a:t>
            </a:r>
          </a:p>
          <a:p>
            <a:pPr algn="ctr"/>
            <a:r>
              <a:rPr lang="en-US" sz="1400" b="1" dirty="0"/>
              <a:t>Zone</a:t>
            </a:r>
          </a:p>
          <a:p>
            <a:pPr algn="ctr"/>
            <a:r>
              <a:rPr lang="en-US" sz="1400" b="1" dirty="0"/>
              <a:t>1</a:t>
            </a:r>
            <a:endParaRPr lang="en-US" sz="1600" b="1" dirty="0"/>
          </a:p>
        </p:txBody>
      </p:sp>
      <p:pic>
        <p:nvPicPr>
          <p:cNvPr id="9" name="Picture 8">
            <a:extLst>
              <a:ext uri="{FF2B5EF4-FFF2-40B4-BE49-F238E27FC236}">
                <a16:creationId xmlns:a16="http://schemas.microsoft.com/office/drawing/2014/main" id="{7A7E23C3-03D9-DCB5-D0B7-06827EEDED58}"/>
              </a:ext>
            </a:extLst>
          </p:cNvPr>
          <p:cNvPicPr>
            <a:picLocks noChangeAspect="1"/>
          </p:cNvPicPr>
          <p:nvPr/>
        </p:nvPicPr>
        <p:blipFill>
          <a:blip r:embed="rId7"/>
          <a:stretch>
            <a:fillRect/>
          </a:stretch>
        </p:blipFill>
        <p:spPr>
          <a:xfrm>
            <a:off x="6546572" y="4245583"/>
            <a:ext cx="5579377" cy="2612417"/>
          </a:xfrm>
          <a:prstGeom prst="rect">
            <a:avLst/>
          </a:prstGeom>
        </p:spPr>
      </p:pic>
      <p:grpSp>
        <p:nvGrpSpPr>
          <p:cNvPr id="13" name="Group 12">
            <a:extLst>
              <a:ext uri="{FF2B5EF4-FFF2-40B4-BE49-F238E27FC236}">
                <a16:creationId xmlns:a16="http://schemas.microsoft.com/office/drawing/2014/main" id="{C86F9157-1E77-28B8-6F4F-F94FB21CEFC0}"/>
              </a:ext>
            </a:extLst>
          </p:cNvPr>
          <p:cNvGrpSpPr/>
          <p:nvPr/>
        </p:nvGrpSpPr>
        <p:grpSpPr>
          <a:xfrm>
            <a:off x="2585969" y="3977954"/>
            <a:ext cx="236745" cy="267629"/>
            <a:chOff x="11193255" y="312234"/>
            <a:chExt cx="337106" cy="434740"/>
          </a:xfrm>
        </p:grpSpPr>
        <p:cxnSp>
          <p:nvCxnSpPr>
            <p:cNvPr id="11" name="Straight Connector 10">
              <a:extLst>
                <a:ext uri="{FF2B5EF4-FFF2-40B4-BE49-F238E27FC236}">
                  <a16:creationId xmlns:a16="http://schemas.microsoft.com/office/drawing/2014/main" id="{8473D5DF-AF34-FBED-8481-298E25C371F8}"/>
                </a:ext>
              </a:extLst>
            </p:cNvPr>
            <p:cNvCxnSpPr/>
            <p:nvPr/>
          </p:nvCxnSpPr>
          <p:spPr>
            <a:xfrm>
              <a:off x="11195824" y="312234"/>
              <a:ext cx="334537" cy="43474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7D50BD5-146B-23E7-9995-FBFA3F0903FF}"/>
                </a:ext>
              </a:extLst>
            </p:cNvPr>
            <p:cNvCxnSpPr>
              <a:cxnSpLocks/>
            </p:cNvCxnSpPr>
            <p:nvPr/>
          </p:nvCxnSpPr>
          <p:spPr>
            <a:xfrm flipH="1">
              <a:off x="11193255" y="312234"/>
              <a:ext cx="334537" cy="43474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grpSp>
      <p:pic>
        <p:nvPicPr>
          <p:cNvPr id="16" name="Audio 15">
            <a:hlinkClick r:id="" action="ppaction://media"/>
            <a:extLst>
              <a:ext uri="{FF2B5EF4-FFF2-40B4-BE49-F238E27FC236}">
                <a16:creationId xmlns:a16="http://schemas.microsoft.com/office/drawing/2014/main" id="{4D914981-5974-4C52-2E1D-6D3C5816498B}"/>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1141043099"/>
      </p:ext>
    </p:extLst>
  </p:cSld>
  <p:clrMapOvr>
    <a:masterClrMapping/>
  </p:clrMapOvr>
  <mc:AlternateContent xmlns:mc="http://schemas.openxmlformats.org/markup-compatibility/2006">
    <mc:Choice xmlns:p14="http://schemas.microsoft.com/office/powerpoint/2010/main" Requires="p14">
      <p:transition spd="slow" p14:dur="2000" advTm="118212"/>
    </mc:Choice>
    <mc:Fallback>
      <p:transition spd="slow" advTm="1182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4.79167E-6 2.96296E-6 L 0.06732 0.05416 " pathEditMode="relative" rAng="0" ptsTypes="AA">
                                      <p:cBhvr>
                                        <p:cTn id="10" dur="2000" fill="hold"/>
                                        <p:tgtEl>
                                          <p:spTgt spid="13"/>
                                        </p:tgtEl>
                                        <p:attrNameLst>
                                          <p:attrName>ppt_x</p:attrName>
                                          <p:attrName>ppt_y</p:attrName>
                                        </p:attrNameLst>
                                      </p:cBhvr>
                                      <p:rCtr x="3359" y="2708"/>
                                    </p:animMotion>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9702F2-FF85-0BCF-0070-86E253CE1E5E}"/>
              </a:ext>
            </a:extLst>
          </p:cNvPr>
          <p:cNvSpPr txBox="1"/>
          <p:nvPr/>
        </p:nvSpPr>
        <p:spPr>
          <a:xfrm>
            <a:off x="153295" y="135924"/>
            <a:ext cx="11911914" cy="646331"/>
          </a:xfrm>
          <a:prstGeom prst="rect">
            <a:avLst/>
          </a:prstGeom>
          <a:noFill/>
        </p:spPr>
        <p:txBody>
          <a:bodyPr wrap="square" rtlCol="0">
            <a:spAutoFit/>
          </a:bodyPr>
          <a:lstStyle/>
          <a:p>
            <a:r>
              <a:rPr lang="en-US" sz="3600" b="1" dirty="0"/>
              <a:t>Analyzing student preconceptions using the RF(RGB) 1b</a:t>
            </a:r>
            <a:endParaRPr lang="en-US" b="1" dirty="0"/>
          </a:p>
        </p:txBody>
      </p:sp>
      <p:pic>
        <p:nvPicPr>
          <p:cNvPr id="4" name="Picture 3">
            <a:extLst>
              <a:ext uri="{FF2B5EF4-FFF2-40B4-BE49-F238E27FC236}">
                <a16:creationId xmlns:a16="http://schemas.microsoft.com/office/drawing/2014/main" id="{6B20C6A9-EB24-BC73-5608-DB43DC95F82F}"/>
              </a:ext>
            </a:extLst>
          </p:cNvPr>
          <p:cNvPicPr>
            <a:picLocks noChangeAspect="1"/>
          </p:cNvPicPr>
          <p:nvPr/>
        </p:nvPicPr>
        <p:blipFill>
          <a:blip r:embed="rId6"/>
          <a:stretch>
            <a:fillRect/>
          </a:stretch>
        </p:blipFill>
        <p:spPr>
          <a:xfrm>
            <a:off x="0" y="746974"/>
            <a:ext cx="7636414" cy="6111026"/>
          </a:xfrm>
          <a:prstGeom prst="rect">
            <a:avLst/>
          </a:prstGeom>
        </p:spPr>
      </p:pic>
      <p:sp>
        <p:nvSpPr>
          <p:cNvPr id="5" name="TextBox 4">
            <a:extLst>
              <a:ext uri="{FF2B5EF4-FFF2-40B4-BE49-F238E27FC236}">
                <a16:creationId xmlns:a16="http://schemas.microsoft.com/office/drawing/2014/main" id="{3B102C23-7954-ECD3-3F9D-B1B48E3FBCEE}"/>
              </a:ext>
            </a:extLst>
          </p:cNvPr>
          <p:cNvSpPr txBox="1"/>
          <p:nvPr/>
        </p:nvSpPr>
        <p:spPr>
          <a:xfrm>
            <a:off x="7789709" y="746974"/>
            <a:ext cx="4272931" cy="2308324"/>
          </a:xfrm>
          <a:prstGeom prst="rect">
            <a:avLst/>
          </a:prstGeom>
          <a:noFill/>
        </p:spPr>
        <p:txBody>
          <a:bodyPr wrap="square" rtlCol="0">
            <a:spAutoFit/>
          </a:bodyPr>
          <a:lstStyle/>
          <a:p>
            <a:pPr fontAlgn="base"/>
            <a:r>
              <a:rPr lang="en-GB" sz="3600" i="1" dirty="0"/>
              <a:t>“</a:t>
            </a:r>
            <a:r>
              <a:rPr lang="en-GB" sz="3600" i="1" dirty="0">
                <a:solidFill>
                  <a:srgbClr val="FF0000"/>
                </a:solidFill>
              </a:rPr>
              <a:t>As a plant grows, it increases in mass and the soil decreases in mass.</a:t>
            </a:r>
            <a:r>
              <a:rPr lang="en-GB" sz="3600" i="1" dirty="0"/>
              <a:t>”</a:t>
            </a:r>
          </a:p>
        </p:txBody>
      </p:sp>
      <p:sp>
        <p:nvSpPr>
          <p:cNvPr id="3" name="TextBox 2">
            <a:extLst>
              <a:ext uri="{FF2B5EF4-FFF2-40B4-BE49-F238E27FC236}">
                <a16:creationId xmlns:a16="http://schemas.microsoft.com/office/drawing/2014/main" id="{F66BC2BC-C1C6-6E7F-B250-B686A5D5EB93}"/>
              </a:ext>
            </a:extLst>
          </p:cNvPr>
          <p:cNvSpPr txBox="1"/>
          <p:nvPr/>
        </p:nvSpPr>
        <p:spPr>
          <a:xfrm>
            <a:off x="1298714" y="4572000"/>
            <a:ext cx="1524000" cy="646331"/>
          </a:xfrm>
          <a:prstGeom prst="rect">
            <a:avLst/>
          </a:prstGeom>
          <a:noFill/>
        </p:spPr>
        <p:txBody>
          <a:bodyPr wrap="square" rtlCol="0">
            <a:spAutoFit/>
          </a:bodyPr>
          <a:lstStyle/>
          <a:p>
            <a:pPr algn="ctr"/>
            <a:r>
              <a:rPr lang="en-US" b="1" dirty="0"/>
              <a:t>Encyclopedic</a:t>
            </a:r>
          </a:p>
          <a:p>
            <a:pPr algn="ctr"/>
            <a:r>
              <a:rPr lang="en-US" b="1" dirty="0"/>
              <a:t>Knowledge</a:t>
            </a:r>
          </a:p>
        </p:txBody>
      </p:sp>
      <p:sp>
        <p:nvSpPr>
          <p:cNvPr id="6" name="TextBox 5">
            <a:extLst>
              <a:ext uri="{FF2B5EF4-FFF2-40B4-BE49-F238E27FC236}">
                <a16:creationId xmlns:a16="http://schemas.microsoft.com/office/drawing/2014/main" id="{C3C58041-00C4-9E97-258C-6196CFBE18F8}"/>
              </a:ext>
            </a:extLst>
          </p:cNvPr>
          <p:cNvSpPr txBox="1"/>
          <p:nvPr/>
        </p:nvSpPr>
        <p:spPr>
          <a:xfrm>
            <a:off x="4585251" y="4572000"/>
            <a:ext cx="1908313" cy="369332"/>
          </a:xfrm>
          <a:prstGeom prst="rect">
            <a:avLst/>
          </a:prstGeom>
          <a:noFill/>
        </p:spPr>
        <p:txBody>
          <a:bodyPr wrap="square" rtlCol="0">
            <a:spAutoFit/>
          </a:bodyPr>
          <a:lstStyle/>
          <a:p>
            <a:pPr algn="ctr"/>
            <a:r>
              <a:rPr lang="en-US" b="1" dirty="0">
                <a:solidFill>
                  <a:schemeClr val="bg1"/>
                </a:solidFill>
              </a:rPr>
              <a:t>Contextualization</a:t>
            </a:r>
          </a:p>
        </p:txBody>
      </p:sp>
      <p:sp>
        <p:nvSpPr>
          <p:cNvPr id="7" name="TextBox 6">
            <a:extLst>
              <a:ext uri="{FF2B5EF4-FFF2-40B4-BE49-F238E27FC236}">
                <a16:creationId xmlns:a16="http://schemas.microsoft.com/office/drawing/2014/main" id="{E8D46114-E897-E58B-E9F6-7A55747F3CC2}"/>
              </a:ext>
            </a:extLst>
          </p:cNvPr>
          <p:cNvSpPr txBox="1"/>
          <p:nvPr/>
        </p:nvSpPr>
        <p:spPr>
          <a:xfrm>
            <a:off x="2915480" y="3683219"/>
            <a:ext cx="1524000" cy="584775"/>
          </a:xfrm>
          <a:prstGeom prst="rect">
            <a:avLst/>
          </a:prstGeom>
          <a:noFill/>
        </p:spPr>
        <p:txBody>
          <a:bodyPr wrap="square" rtlCol="0">
            <a:spAutoFit/>
          </a:bodyPr>
          <a:lstStyle/>
          <a:p>
            <a:pPr algn="ctr"/>
            <a:r>
              <a:rPr lang="en-US" sz="1600" b="1" dirty="0"/>
              <a:t>Optimal</a:t>
            </a:r>
          </a:p>
          <a:p>
            <a:pPr algn="ctr"/>
            <a:r>
              <a:rPr lang="en-US" sz="1600" b="1" dirty="0"/>
              <a:t>Understanding</a:t>
            </a:r>
          </a:p>
        </p:txBody>
      </p:sp>
      <p:sp>
        <p:nvSpPr>
          <p:cNvPr id="8" name="TextBox 7">
            <a:extLst>
              <a:ext uri="{FF2B5EF4-FFF2-40B4-BE49-F238E27FC236}">
                <a16:creationId xmlns:a16="http://schemas.microsoft.com/office/drawing/2014/main" id="{57DD83C2-C94A-B808-6580-9DF689D1468C}"/>
              </a:ext>
            </a:extLst>
          </p:cNvPr>
          <p:cNvSpPr txBox="1"/>
          <p:nvPr/>
        </p:nvSpPr>
        <p:spPr>
          <a:xfrm>
            <a:off x="2000185" y="3021499"/>
            <a:ext cx="1524000" cy="954107"/>
          </a:xfrm>
          <a:prstGeom prst="rect">
            <a:avLst/>
          </a:prstGeom>
          <a:noFill/>
        </p:spPr>
        <p:txBody>
          <a:bodyPr wrap="square" rtlCol="0">
            <a:spAutoFit/>
          </a:bodyPr>
          <a:lstStyle/>
          <a:p>
            <a:pPr algn="ctr"/>
            <a:r>
              <a:rPr lang="en-US" sz="1400" b="1" dirty="0"/>
              <a:t>Sub-optimal understanding</a:t>
            </a:r>
          </a:p>
          <a:p>
            <a:pPr algn="ctr"/>
            <a:r>
              <a:rPr lang="en-US" sz="1400" b="1" dirty="0"/>
              <a:t>Zone</a:t>
            </a:r>
          </a:p>
          <a:p>
            <a:pPr algn="ctr"/>
            <a:r>
              <a:rPr lang="en-US" sz="1400" b="1" dirty="0"/>
              <a:t>1</a:t>
            </a:r>
            <a:endParaRPr lang="en-US" sz="1600" b="1" dirty="0"/>
          </a:p>
        </p:txBody>
      </p:sp>
      <p:pic>
        <p:nvPicPr>
          <p:cNvPr id="1026" name="Picture 2" descr="Vector illustration of a air has mass Stock Vector Image &amp; Art - Alamy">
            <a:extLst>
              <a:ext uri="{FF2B5EF4-FFF2-40B4-BE49-F238E27FC236}">
                <a16:creationId xmlns:a16="http://schemas.microsoft.com/office/drawing/2014/main" id="{F2EF7704-A0D2-8E44-8191-04801CE6C72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567" t="15662" r="4538" b="23909"/>
          <a:stretch/>
        </p:blipFill>
        <p:spPr bwMode="auto">
          <a:xfrm>
            <a:off x="6891717" y="3148078"/>
            <a:ext cx="5196345" cy="1931922"/>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a:extLst>
              <a:ext uri="{FF2B5EF4-FFF2-40B4-BE49-F238E27FC236}">
                <a16:creationId xmlns:a16="http://schemas.microsoft.com/office/drawing/2014/main" id="{25C3258D-0C5C-339F-091A-79B193CEB3BB}"/>
              </a:ext>
            </a:extLst>
          </p:cNvPr>
          <p:cNvGrpSpPr/>
          <p:nvPr/>
        </p:nvGrpSpPr>
        <p:grpSpPr>
          <a:xfrm>
            <a:off x="2585969" y="3977954"/>
            <a:ext cx="236745" cy="267629"/>
            <a:chOff x="11193255" y="312234"/>
            <a:chExt cx="337106" cy="434740"/>
          </a:xfrm>
        </p:grpSpPr>
        <p:cxnSp>
          <p:nvCxnSpPr>
            <p:cNvPr id="12" name="Straight Connector 11">
              <a:extLst>
                <a:ext uri="{FF2B5EF4-FFF2-40B4-BE49-F238E27FC236}">
                  <a16:creationId xmlns:a16="http://schemas.microsoft.com/office/drawing/2014/main" id="{480389D3-7D45-D888-6A16-7F0841AFE13F}"/>
                </a:ext>
              </a:extLst>
            </p:cNvPr>
            <p:cNvCxnSpPr/>
            <p:nvPr/>
          </p:nvCxnSpPr>
          <p:spPr>
            <a:xfrm>
              <a:off x="11195824" y="312234"/>
              <a:ext cx="334537" cy="43474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656F230-DC8A-DA5B-D737-76401BBBFE62}"/>
                </a:ext>
              </a:extLst>
            </p:cNvPr>
            <p:cNvCxnSpPr>
              <a:cxnSpLocks/>
            </p:cNvCxnSpPr>
            <p:nvPr/>
          </p:nvCxnSpPr>
          <p:spPr>
            <a:xfrm flipH="1">
              <a:off x="11193255" y="312234"/>
              <a:ext cx="334537" cy="43474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grpSp>
      <p:pic>
        <p:nvPicPr>
          <p:cNvPr id="16" name="Audio 15">
            <a:hlinkClick r:id="" action="ppaction://media"/>
            <a:extLst>
              <a:ext uri="{FF2B5EF4-FFF2-40B4-BE49-F238E27FC236}">
                <a16:creationId xmlns:a16="http://schemas.microsoft.com/office/drawing/2014/main" id="{3E2D413A-FAFF-7C0F-8EAD-A06EE90B277C}"/>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1437563935"/>
      </p:ext>
    </p:extLst>
  </p:cSld>
  <p:clrMapOvr>
    <a:masterClrMapping/>
  </p:clrMapOvr>
  <mc:AlternateContent xmlns:mc="http://schemas.openxmlformats.org/markup-compatibility/2006">
    <mc:Choice xmlns:p14="http://schemas.microsoft.com/office/powerpoint/2010/main" Requires="p14">
      <p:transition spd="slow" p14:dur="2000" advTm="117971"/>
    </mc:Choice>
    <mc:Fallback>
      <p:transition spd="slow" advTm="1179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4.79167E-6 2.96296E-6 L 0.06732 0.05416 " pathEditMode="relative" rAng="0" ptsTypes="AA">
                                      <p:cBhvr>
                                        <p:cTn id="10" dur="2000" fill="hold"/>
                                        <p:tgtEl>
                                          <p:spTgt spid="11"/>
                                        </p:tgtEl>
                                        <p:attrNameLst>
                                          <p:attrName>ppt_x</p:attrName>
                                          <p:attrName>ppt_y</p:attrName>
                                        </p:attrNameLst>
                                      </p:cBhvr>
                                      <p:rCtr x="3359" y="2708"/>
                                    </p:animMotion>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9702F2-FF85-0BCF-0070-86E253CE1E5E}"/>
              </a:ext>
            </a:extLst>
          </p:cNvPr>
          <p:cNvSpPr txBox="1"/>
          <p:nvPr/>
        </p:nvSpPr>
        <p:spPr>
          <a:xfrm>
            <a:off x="153295" y="135924"/>
            <a:ext cx="11911914" cy="646331"/>
          </a:xfrm>
          <a:prstGeom prst="rect">
            <a:avLst/>
          </a:prstGeom>
          <a:noFill/>
        </p:spPr>
        <p:txBody>
          <a:bodyPr wrap="square" rtlCol="0">
            <a:spAutoFit/>
          </a:bodyPr>
          <a:lstStyle/>
          <a:p>
            <a:r>
              <a:rPr lang="en-US" sz="3600" b="1" dirty="0"/>
              <a:t>Analyzing student preconceptions using the RF(RGB) 2a</a:t>
            </a:r>
            <a:endParaRPr lang="en-US" b="1" dirty="0"/>
          </a:p>
        </p:txBody>
      </p:sp>
      <p:pic>
        <p:nvPicPr>
          <p:cNvPr id="4" name="Picture 3">
            <a:extLst>
              <a:ext uri="{FF2B5EF4-FFF2-40B4-BE49-F238E27FC236}">
                <a16:creationId xmlns:a16="http://schemas.microsoft.com/office/drawing/2014/main" id="{6B20C6A9-EB24-BC73-5608-DB43DC95F82F}"/>
              </a:ext>
            </a:extLst>
          </p:cNvPr>
          <p:cNvPicPr>
            <a:picLocks noChangeAspect="1"/>
          </p:cNvPicPr>
          <p:nvPr/>
        </p:nvPicPr>
        <p:blipFill>
          <a:blip r:embed="rId6"/>
          <a:stretch>
            <a:fillRect/>
          </a:stretch>
        </p:blipFill>
        <p:spPr>
          <a:xfrm>
            <a:off x="0" y="746974"/>
            <a:ext cx="7636414" cy="6111026"/>
          </a:xfrm>
          <a:prstGeom prst="rect">
            <a:avLst/>
          </a:prstGeom>
        </p:spPr>
      </p:pic>
      <p:sp>
        <p:nvSpPr>
          <p:cNvPr id="5" name="TextBox 4">
            <a:extLst>
              <a:ext uri="{FF2B5EF4-FFF2-40B4-BE49-F238E27FC236}">
                <a16:creationId xmlns:a16="http://schemas.microsoft.com/office/drawing/2014/main" id="{3B102C23-7954-ECD3-3F9D-B1B48E3FBCEE}"/>
              </a:ext>
            </a:extLst>
          </p:cNvPr>
          <p:cNvSpPr txBox="1"/>
          <p:nvPr/>
        </p:nvSpPr>
        <p:spPr>
          <a:xfrm>
            <a:off x="7789709" y="746974"/>
            <a:ext cx="4272931" cy="2862322"/>
          </a:xfrm>
          <a:prstGeom prst="rect">
            <a:avLst/>
          </a:prstGeom>
          <a:noFill/>
        </p:spPr>
        <p:txBody>
          <a:bodyPr wrap="square" rtlCol="0">
            <a:spAutoFit/>
          </a:bodyPr>
          <a:lstStyle/>
          <a:p>
            <a:pPr fontAlgn="base"/>
            <a:r>
              <a:rPr lang="en-GB" sz="3600" i="1" dirty="0"/>
              <a:t>“</a:t>
            </a:r>
            <a:r>
              <a:rPr lang="en-GB" sz="3600" i="1" dirty="0">
                <a:solidFill>
                  <a:srgbClr val="FF0000"/>
                </a:solidFill>
              </a:rPr>
              <a:t>All water waves behave like the waves on the beach so water is carried along </a:t>
            </a:r>
            <a:r>
              <a:rPr lang="en-GB" sz="3600" i="1" u="sng" dirty="0">
                <a:solidFill>
                  <a:srgbClr val="FF0000"/>
                </a:solidFill>
              </a:rPr>
              <a:t>with</a:t>
            </a:r>
            <a:r>
              <a:rPr lang="en-GB" sz="3600" i="1" dirty="0">
                <a:solidFill>
                  <a:srgbClr val="FF0000"/>
                </a:solidFill>
              </a:rPr>
              <a:t> the wave.</a:t>
            </a:r>
            <a:r>
              <a:rPr lang="en-GB" sz="3600" i="1" dirty="0"/>
              <a:t>”</a:t>
            </a:r>
          </a:p>
        </p:txBody>
      </p:sp>
      <p:sp>
        <p:nvSpPr>
          <p:cNvPr id="3" name="TextBox 2">
            <a:extLst>
              <a:ext uri="{FF2B5EF4-FFF2-40B4-BE49-F238E27FC236}">
                <a16:creationId xmlns:a16="http://schemas.microsoft.com/office/drawing/2014/main" id="{F66BC2BC-C1C6-6E7F-B250-B686A5D5EB93}"/>
              </a:ext>
            </a:extLst>
          </p:cNvPr>
          <p:cNvSpPr txBox="1"/>
          <p:nvPr/>
        </p:nvSpPr>
        <p:spPr>
          <a:xfrm>
            <a:off x="1298714" y="4572000"/>
            <a:ext cx="1524000" cy="646331"/>
          </a:xfrm>
          <a:prstGeom prst="rect">
            <a:avLst/>
          </a:prstGeom>
          <a:noFill/>
        </p:spPr>
        <p:txBody>
          <a:bodyPr wrap="square" rtlCol="0">
            <a:spAutoFit/>
          </a:bodyPr>
          <a:lstStyle/>
          <a:p>
            <a:pPr algn="ctr"/>
            <a:r>
              <a:rPr lang="en-US" b="1" dirty="0"/>
              <a:t>Encyclopedic</a:t>
            </a:r>
          </a:p>
          <a:p>
            <a:pPr algn="ctr"/>
            <a:r>
              <a:rPr lang="en-US" b="1" dirty="0"/>
              <a:t>Knowledge</a:t>
            </a:r>
          </a:p>
        </p:txBody>
      </p:sp>
      <p:sp>
        <p:nvSpPr>
          <p:cNvPr id="6" name="TextBox 5">
            <a:extLst>
              <a:ext uri="{FF2B5EF4-FFF2-40B4-BE49-F238E27FC236}">
                <a16:creationId xmlns:a16="http://schemas.microsoft.com/office/drawing/2014/main" id="{C3C58041-00C4-9E97-258C-6196CFBE18F8}"/>
              </a:ext>
            </a:extLst>
          </p:cNvPr>
          <p:cNvSpPr txBox="1"/>
          <p:nvPr/>
        </p:nvSpPr>
        <p:spPr>
          <a:xfrm>
            <a:off x="4585251" y="4572000"/>
            <a:ext cx="1908313" cy="369332"/>
          </a:xfrm>
          <a:prstGeom prst="rect">
            <a:avLst/>
          </a:prstGeom>
          <a:noFill/>
        </p:spPr>
        <p:txBody>
          <a:bodyPr wrap="square" rtlCol="0">
            <a:spAutoFit/>
          </a:bodyPr>
          <a:lstStyle/>
          <a:p>
            <a:pPr algn="ctr"/>
            <a:r>
              <a:rPr lang="en-US" b="1" dirty="0">
                <a:solidFill>
                  <a:schemeClr val="bg1"/>
                </a:solidFill>
              </a:rPr>
              <a:t>Contextualization</a:t>
            </a:r>
          </a:p>
        </p:txBody>
      </p:sp>
      <p:sp>
        <p:nvSpPr>
          <p:cNvPr id="7" name="TextBox 6">
            <a:extLst>
              <a:ext uri="{FF2B5EF4-FFF2-40B4-BE49-F238E27FC236}">
                <a16:creationId xmlns:a16="http://schemas.microsoft.com/office/drawing/2014/main" id="{E8D46114-E897-E58B-E9F6-7A55747F3CC2}"/>
              </a:ext>
            </a:extLst>
          </p:cNvPr>
          <p:cNvSpPr txBox="1"/>
          <p:nvPr/>
        </p:nvSpPr>
        <p:spPr>
          <a:xfrm>
            <a:off x="2915480" y="3683219"/>
            <a:ext cx="1524000" cy="584775"/>
          </a:xfrm>
          <a:prstGeom prst="rect">
            <a:avLst/>
          </a:prstGeom>
          <a:noFill/>
        </p:spPr>
        <p:txBody>
          <a:bodyPr wrap="square" rtlCol="0">
            <a:spAutoFit/>
          </a:bodyPr>
          <a:lstStyle/>
          <a:p>
            <a:pPr algn="ctr"/>
            <a:r>
              <a:rPr lang="en-US" sz="1600" b="1" dirty="0"/>
              <a:t>Optimal</a:t>
            </a:r>
          </a:p>
          <a:p>
            <a:pPr algn="ctr"/>
            <a:r>
              <a:rPr lang="en-US" sz="1600" b="1" dirty="0"/>
              <a:t>Understanding</a:t>
            </a:r>
          </a:p>
        </p:txBody>
      </p:sp>
      <p:sp>
        <p:nvSpPr>
          <p:cNvPr id="10" name="TextBox 9">
            <a:extLst>
              <a:ext uri="{FF2B5EF4-FFF2-40B4-BE49-F238E27FC236}">
                <a16:creationId xmlns:a16="http://schemas.microsoft.com/office/drawing/2014/main" id="{6BDF3E21-172A-D321-18DC-5FD9B2DC05D8}"/>
              </a:ext>
            </a:extLst>
          </p:cNvPr>
          <p:cNvSpPr txBox="1"/>
          <p:nvPr/>
        </p:nvSpPr>
        <p:spPr>
          <a:xfrm>
            <a:off x="4015407" y="3021499"/>
            <a:ext cx="1524000" cy="954107"/>
          </a:xfrm>
          <a:prstGeom prst="rect">
            <a:avLst/>
          </a:prstGeom>
          <a:noFill/>
        </p:spPr>
        <p:txBody>
          <a:bodyPr wrap="square" rtlCol="0">
            <a:spAutoFit/>
          </a:bodyPr>
          <a:lstStyle/>
          <a:p>
            <a:pPr algn="ctr"/>
            <a:r>
              <a:rPr lang="en-US" sz="1400" b="1" dirty="0"/>
              <a:t>Sub-optimal understanding</a:t>
            </a:r>
          </a:p>
          <a:p>
            <a:pPr algn="ctr"/>
            <a:r>
              <a:rPr lang="en-US" sz="1400" b="1" dirty="0"/>
              <a:t>Zone</a:t>
            </a:r>
          </a:p>
          <a:p>
            <a:pPr algn="ctr"/>
            <a:r>
              <a:rPr lang="en-US" sz="1400" b="1" dirty="0"/>
              <a:t>2</a:t>
            </a:r>
            <a:endParaRPr lang="en-US" sz="1600" b="1" dirty="0"/>
          </a:p>
        </p:txBody>
      </p:sp>
      <p:grpSp>
        <p:nvGrpSpPr>
          <p:cNvPr id="9" name="Group 8">
            <a:extLst>
              <a:ext uri="{FF2B5EF4-FFF2-40B4-BE49-F238E27FC236}">
                <a16:creationId xmlns:a16="http://schemas.microsoft.com/office/drawing/2014/main" id="{4DD4E6BD-4558-8DD8-71E7-B6091E2E50E5}"/>
              </a:ext>
            </a:extLst>
          </p:cNvPr>
          <p:cNvGrpSpPr/>
          <p:nvPr/>
        </p:nvGrpSpPr>
        <p:grpSpPr>
          <a:xfrm>
            <a:off x="4578615" y="3987985"/>
            <a:ext cx="236745" cy="267629"/>
            <a:chOff x="11193255" y="312234"/>
            <a:chExt cx="337106" cy="434740"/>
          </a:xfrm>
        </p:grpSpPr>
        <p:cxnSp>
          <p:nvCxnSpPr>
            <p:cNvPr id="11" name="Straight Connector 10">
              <a:extLst>
                <a:ext uri="{FF2B5EF4-FFF2-40B4-BE49-F238E27FC236}">
                  <a16:creationId xmlns:a16="http://schemas.microsoft.com/office/drawing/2014/main" id="{D6D677EB-3CB9-1171-3010-F940509CB79C}"/>
                </a:ext>
              </a:extLst>
            </p:cNvPr>
            <p:cNvCxnSpPr/>
            <p:nvPr/>
          </p:nvCxnSpPr>
          <p:spPr>
            <a:xfrm>
              <a:off x="11195824" y="312234"/>
              <a:ext cx="334537" cy="43474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9B8D6B0-F109-A768-487F-011C968DBEE0}"/>
                </a:ext>
              </a:extLst>
            </p:cNvPr>
            <p:cNvCxnSpPr>
              <a:cxnSpLocks/>
            </p:cNvCxnSpPr>
            <p:nvPr/>
          </p:nvCxnSpPr>
          <p:spPr>
            <a:xfrm flipH="1">
              <a:off x="11193255" y="312234"/>
              <a:ext cx="334537" cy="43474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grpSp>
      <p:pic>
        <p:nvPicPr>
          <p:cNvPr id="16" name="Audio 15">
            <a:hlinkClick r:id="" action="ppaction://media"/>
            <a:extLst>
              <a:ext uri="{FF2B5EF4-FFF2-40B4-BE49-F238E27FC236}">
                <a16:creationId xmlns:a16="http://schemas.microsoft.com/office/drawing/2014/main" id="{9D2355F2-07D5-B134-7E4C-7293F7033342}"/>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1609767215"/>
      </p:ext>
    </p:extLst>
  </p:cSld>
  <p:clrMapOvr>
    <a:masterClrMapping/>
  </p:clrMapOvr>
  <mc:AlternateContent xmlns:mc="http://schemas.openxmlformats.org/markup-compatibility/2006">
    <mc:Choice xmlns:p14="http://schemas.microsoft.com/office/powerpoint/2010/main" Requires="p14">
      <p:transition spd="slow" p14:dur="2000" advTm="139014"/>
    </mc:Choice>
    <mc:Fallback>
      <p:transition spd="slow" advTm="1390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3.75E-6 4.07407E-6 L -0.07761 0.05393 " pathEditMode="relative" rAng="0" ptsTypes="AA">
                                      <p:cBhvr>
                                        <p:cTn id="10" dur="2000" fill="hold"/>
                                        <p:tgtEl>
                                          <p:spTgt spid="9"/>
                                        </p:tgtEl>
                                        <p:attrNameLst>
                                          <p:attrName>ppt_x</p:attrName>
                                          <p:attrName>ppt_y</p:attrName>
                                        </p:attrNameLst>
                                      </p:cBhvr>
                                      <p:rCtr x="-3880" y="2685"/>
                                    </p:animMotion>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1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9702F2-FF85-0BCF-0070-86E253CE1E5E}"/>
              </a:ext>
            </a:extLst>
          </p:cNvPr>
          <p:cNvSpPr txBox="1"/>
          <p:nvPr/>
        </p:nvSpPr>
        <p:spPr>
          <a:xfrm>
            <a:off x="153295" y="135924"/>
            <a:ext cx="11911914" cy="646331"/>
          </a:xfrm>
          <a:prstGeom prst="rect">
            <a:avLst/>
          </a:prstGeom>
          <a:noFill/>
        </p:spPr>
        <p:txBody>
          <a:bodyPr wrap="square" rtlCol="0">
            <a:spAutoFit/>
          </a:bodyPr>
          <a:lstStyle/>
          <a:p>
            <a:r>
              <a:rPr lang="en-US" sz="3600" b="1" dirty="0"/>
              <a:t>Analyzing student preconceptions using the RF(RGB) 2b</a:t>
            </a:r>
            <a:endParaRPr lang="en-US" b="1" dirty="0"/>
          </a:p>
        </p:txBody>
      </p:sp>
      <p:pic>
        <p:nvPicPr>
          <p:cNvPr id="4" name="Picture 3">
            <a:extLst>
              <a:ext uri="{FF2B5EF4-FFF2-40B4-BE49-F238E27FC236}">
                <a16:creationId xmlns:a16="http://schemas.microsoft.com/office/drawing/2014/main" id="{6B20C6A9-EB24-BC73-5608-DB43DC95F82F}"/>
              </a:ext>
            </a:extLst>
          </p:cNvPr>
          <p:cNvPicPr>
            <a:picLocks noChangeAspect="1"/>
          </p:cNvPicPr>
          <p:nvPr/>
        </p:nvPicPr>
        <p:blipFill>
          <a:blip r:embed="rId6"/>
          <a:stretch>
            <a:fillRect/>
          </a:stretch>
        </p:blipFill>
        <p:spPr>
          <a:xfrm>
            <a:off x="0" y="746974"/>
            <a:ext cx="7636414" cy="6111026"/>
          </a:xfrm>
          <a:prstGeom prst="rect">
            <a:avLst/>
          </a:prstGeom>
        </p:spPr>
      </p:pic>
      <p:sp>
        <p:nvSpPr>
          <p:cNvPr id="5" name="TextBox 4">
            <a:extLst>
              <a:ext uri="{FF2B5EF4-FFF2-40B4-BE49-F238E27FC236}">
                <a16:creationId xmlns:a16="http://schemas.microsoft.com/office/drawing/2014/main" id="{3B102C23-7954-ECD3-3F9D-B1B48E3FBCEE}"/>
              </a:ext>
            </a:extLst>
          </p:cNvPr>
          <p:cNvSpPr txBox="1"/>
          <p:nvPr/>
        </p:nvSpPr>
        <p:spPr>
          <a:xfrm>
            <a:off x="7789709" y="746974"/>
            <a:ext cx="4272931" cy="1754326"/>
          </a:xfrm>
          <a:prstGeom prst="rect">
            <a:avLst/>
          </a:prstGeom>
          <a:noFill/>
        </p:spPr>
        <p:txBody>
          <a:bodyPr wrap="square" rtlCol="0">
            <a:spAutoFit/>
          </a:bodyPr>
          <a:lstStyle/>
          <a:p>
            <a:pPr fontAlgn="base"/>
            <a:r>
              <a:rPr lang="en-GB" sz="3600" i="1" dirty="0"/>
              <a:t>“</a:t>
            </a:r>
            <a:r>
              <a:rPr lang="en-GB" sz="3600" i="1" dirty="0">
                <a:solidFill>
                  <a:srgbClr val="FF0000"/>
                </a:solidFill>
              </a:rPr>
              <a:t>There are spaces between the particles of a liquid.</a:t>
            </a:r>
            <a:r>
              <a:rPr lang="en-GB" sz="3600" i="1" dirty="0"/>
              <a:t>”</a:t>
            </a:r>
          </a:p>
        </p:txBody>
      </p:sp>
      <p:sp>
        <p:nvSpPr>
          <p:cNvPr id="3" name="TextBox 2">
            <a:extLst>
              <a:ext uri="{FF2B5EF4-FFF2-40B4-BE49-F238E27FC236}">
                <a16:creationId xmlns:a16="http://schemas.microsoft.com/office/drawing/2014/main" id="{F66BC2BC-C1C6-6E7F-B250-B686A5D5EB93}"/>
              </a:ext>
            </a:extLst>
          </p:cNvPr>
          <p:cNvSpPr txBox="1"/>
          <p:nvPr/>
        </p:nvSpPr>
        <p:spPr>
          <a:xfrm>
            <a:off x="1298714" y="4572000"/>
            <a:ext cx="1524000" cy="646331"/>
          </a:xfrm>
          <a:prstGeom prst="rect">
            <a:avLst/>
          </a:prstGeom>
          <a:noFill/>
        </p:spPr>
        <p:txBody>
          <a:bodyPr wrap="square" rtlCol="0">
            <a:spAutoFit/>
          </a:bodyPr>
          <a:lstStyle/>
          <a:p>
            <a:pPr algn="ctr"/>
            <a:r>
              <a:rPr lang="en-US" b="1" dirty="0"/>
              <a:t>Encyclopedic</a:t>
            </a:r>
          </a:p>
          <a:p>
            <a:pPr algn="ctr"/>
            <a:r>
              <a:rPr lang="en-US" b="1" dirty="0"/>
              <a:t>Knowledge</a:t>
            </a:r>
          </a:p>
        </p:txBody>
      </p:sp>
      <p:sp>
        <p:nvSpPr>
          <p:cNvPr id="6" name="TextBox 5">
            <a:extLst>
              <a:ext uri="{FF2B5EF4-FFF2-40B4-BE49-F238E27FC236}">
                <a16:creationId xmlns:a16="http://schemas.microsoft.com/office/drawing/2014/main" id="{C3C58041-00C4-9E97-258C-6196CFBE18F8}"/>
              </a:ext>
            </a:extLst>
          </p:cNvPr>
          <p:cNvSpPr txBox="1"/>
          <p:nvPr/>
        </p:nvSpPr>
        <p:spPr>
          <a:xfrm>
            <a:off x="4585251" y="4572000"/>
            <a:ext cx="1908313" cy="369332"/>
          </a:xfrm>
          <a:prstGeom prst="rect">
            <a:avLst/>
          </a:prstGeom>
          <a:noFill/>
        </p:spPr>
        <p:txBody>
          <a:bodyPr wrap="square" rtlCol="0">
            <a:spAutoFit/>
          </a:bodyPr>
          <a:lstStyle/>
          <a:p>
            <a:pPr algn="ctr"/>
            <a:r>
              <a:rPr lang="en-US" b="1" dirty="0">
                <a:solidFill>
                  <a:schemeClr val="bg1"/>
                </a:solidFill>
              </a:rPr>
              <a:t>Contextualization</a:t>
            </a:r>
          </a:p>
        </p:txBody>
      </p:sp>
      <p:sp>
        <p:nvSpPr>
          <p:cNvPr id="7" name="TextBox 6">
            <a:extLst>
              <a:ext uri="{FF2B5EF4-FFF2-40B4-BE49-F238E27FC236}">
                <a16:creationId xmlns:a16="http://schemas.microsoft.com/office/drawing/2014/main" id="{E8D46114-E897-E58B-E9F6-7A55747F3CC2}"/>
              </a:ext>
            </a:extLst>
          </p:cNvPr>
          <p:cNvSpPr txBox="1"/>
          <p:nvPr/>
        </p:nvSpPr>
        <p:spPr>
          <a:xfrm>
            <a:off x="2915480" y="3683219"/>
            <a:ext cx="1524000" cy="584775"/>
          </a:xfrm>
          <a:prstGeom prst="rect">
            <a:avLst/>
          </a:prstGeom>
          <a:noFill/>
        </p:spPr>
        <p:txBody>
          <a:bodyPr wrap="square" rtlCol="0">
            <a:spAutoFit/>
          </a:bodyPr>
          <a:lstStyle/>
          <a:p>
            <a:pPr algn="ctr"/>
            <a:r>
              <a:rPr lang="en-US" sz="1600" b="1" dirty="0"/>
              <a:t>Optimal</a:t>
            </a:r>
          </a:p>
          <a:p>
            <a:pPr algn="ctr"/>
            <a:r>
              <a:rPr lang="en-US" sz="1600" b="1" dirty="0"/>
              <a:t>Understanding</a:t>
            </a:r>
          </a:p>
        </p:txBody>
      </p:sp>
      <p:sp>
        <p:nvSpPr>
          <p:cNvPr id="10" name="TextBox 9">
            <a:extLst>
              <a:ext uri="{FF2B5EF4-FFF2-40B4-BE49-F238E27FC236}">
                <a16:creationId xmlns:a16="http://schemas.microsoft.com/office/drawing/2014/main" id="{6BDF3E21-172A-D321-18DC-5FD9B2DC05D8}"/>
              </a:ext>
            </a:extLst>
          </p:cNvPr>
          <p:cNvSpPr txBox="1"/>
          <p:nvPr/>
        </p:nvSpPr>
        <p:spPr>
          <a:xfrm>
            <a:off x="4015407" y="3021499"/>
            <a:ext cx="1524000" cy="954107"/>
          </a:xfrm>
          <a:prstGeom prst="rect">
            <a:avLst/>
          </a:prstGeom>
          <a:noFill/>
        </p:spPr>
        <p:txBody>
          <a:bodyPr wrap="square" rtlCol="0">
            <a:spAutoFit/>
          </a:bodyPr>
          <a:lstStyle/>
          <a:p>
            <a:pPr algn="ctr"/>
            <a:r>
              <a:rPr lang="en-US" sz="1400" b="1" dirty="0"/>
              <a:t>Sub-optimal understanding</a:t>
            </a:r>
          </a:p>
          <a:p>
            <a:pPr algn="ctr"/>
            <a:r>
              <a:rPr lang="en-US" sz="1400" b="1" dirty="0"/>
              <a:t>Zone</a:t>
            </a:r>
          </a:p>
          <a:p>
            <a:pPr algn="ctr"/>
            <a:r>
              <a:rPr lang="en-US" sz="1400" b="1" dirty="0"/>
              <a:t>2</a:t>
            </a:r>
            <a:endParaRPr lang="en-US" sz="1600" b="1" dirty="0"/>
          </a:p>
        </p:txBody>
      </p:sp>
      <p:pic>
        <p:nvPicPr>
          <p:cNvPr id="8" name="Picture 7">
            <a:extLst>
              <a:ext uri="{FF2B5EF4-FFF2-40B4-BE49-F238E27FC236}">
                <a16:creationId xmlns:a16="http://schemas.microsoft.com/office/drawing/2014/main" id="{B9BC4889-7269-9F43-5C55-89ABB806F4AB}"/>
              </a:ext>
            </a:extLst>
          </p:cNvPr>
          <p:cNvPicPr>
            <a:picLocks noChangeAspect="1"/>
          </p:cNvPicPr>
          <p:nvPr/>
        </p:nvPicPr>
        <p:blipFill>
          <a:blip r:embed="rId7"/>
          <a:stretch>
            <a:fillRect/>
          </a:stretch>
        </p:blipFill>
        <p:spPr>
          <a:xfrm>
            <a:off x="7837661" y="2395363"/>
            <a:ext cx="4272931" cy="1304477"/>
          </a:xfrm>
          <a:prstGeom prst="rect">
            <a:avLst/>
          </a:prstGeom>
        </p:spPr>
      </p:pic>
      <p:grpSp>
        <p:nvGrpSpPr>
          <p:cNvPr id="11" name="Group 10">
            <a:extLst>
              <a:ext uri="{FF2B5EF4-FFF2-40B4-BE49-F238E27FC236}">
                <a16:creationId xmlns:a16="http://schemas.microsoft.com/office/drawing/2014/main" id="{BEC8E15F-7ED6-3AA6-FBC7-5DCEA5DABFDC}"/>
              </a:ext>
            </a:extLst>
          </p:cNvPr>
          <p:cNvGrpSpPr/>
          <p:nvPr/>
        </p:nvGrpSpPr>
        <p:grpSpPr>
          <a:xfrm>
            <a:off x="4578615" y="3987985"/>
            <a:ext cx="236745" cy="267629"/>
            <a:chOff x="11193255" y="312234"/>
            <a:chExt cx="337106" cy="434740"/>
          </a:xfrm>
        </p:grpSpPr>
        <p:cxnSp>
          <p:nvCxnSpPr>
            <p:cNvPr id="12" name="Straight Connector 11">
              <a:extLst>
                <a:ext uri="{FF2B5EF4-FFF2-40B4-BE49-F238E27FC236}">
                  <a16:creationId xmlns:a16="http://schemas.microsoft.com/office/drawing/2014/main" id="{F1920697-5B0C-C56B-2C60-2DC4961751DA}"/>
                </a:ext>
              </a:extLst>
            </p:cNvPr>
            <p:cNvCxnSpPr/>
            <p:nvPr/>
          </p:nvCxnSpPr>
          <p:spPr>
            <a:xfrm>
              <a:off x="11195824" y="312234"/>
              <a:ext cx="334537" cy="43474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15952C6-6C87-289A-59A3-D32DB842D073}"/>
                </a:ext>
              </a:extLst>
            </p:cNvPr>
            <p:cNvCxnSpPr>
              <a:cxnSpLocks/>
            </p:cNvCxnSpPr>
            <p:nvPr/>
          </p:nvCxnSpPr>
          <p:spPr>
            <a:xfrm flipH="1">
              <a:off x="11193255" y="312234"/>
              <a:ext cx="334537" cy="43474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grpSp>
      <p:pic>
        <p:nvPicPr>
          <p:cNvPr id="14" name="Audio 13">
            <a:hlinkClick r:id="" action="ppaction://media"/>
            <a:extLst>
              <a:ext uri="{FF2B5EF4-FFF2-40B4-BE49-F238E27FC236}">
                <a16:creationId xmlns:a16="http://schemas.microsoft.com/office/drawing/2014/main" id="{93916313-331E-DCED-1CB2-C02DE72BFADB}"/>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2122786101"/>
      </p:ext>
    </p:extLst>
  </p:cSld>
  <p:clrMapOvr>
    <a:masterClrMapping/>
  </p:clrMapOvr>
  <mc:AlternateContent xmlns:mc="http://schemas.openxmlformats.org/markup-compatibility/2006">
    <mc:Choice xmlns:p14="http://schemas.microsoft.com/office/powerpoint/2010/main" Requires="p14">
      <p:transition spd="slow" p14:dur="2000" advTm="104006"/>
    </mc:Choice>
    <mc:Fallback>
      <p:transition spd="slow" advTm="1040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3.75E-6 4.07407E-6 L -0.07761 0.05393 " pathEditMode="relative" rAng="0" ptsTypes="AA">
                                      <p:cBhvr>
                                        <p:cTn id="10" dur="2000" fill="hold"/>
                                        <p:tgtEl>
                                          <p:spTgt spid="11"/>
                                        </p:tgtEl>
                                        <p:attrNameLst>
                                          <p:attrName>ppt_x</p:attrName>
                                          <p:attrName>ppt_y</p:attrName>
                                        </p:attrNameLst>
                                      </p:cBhvr>
                                      <p:rCtr x="-3880" y="2685"/>
                                    </p:animMotion>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1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9702F2-FF85-0BCF-0070-86E253CE1E5E}"/>
              </a:ext>
            </a:extLst>
          </p:cNvPr>
          <p:cNvSpPr txBox="1"/>
          <p:nvPr/>
        </p:nvSpPr>
        <p:spPr>
          <a:xfrm>
            <a:off x="153295" y="135924"/>
            <a:ext cx="11911914" cy="646331"/>
          </a:xfrm>
          <a:prstGeom prst="rect">
            <a:avLst/>
          </a:prstGeom>
          <a:noFill/>
        </p:spPr>
        <p:txBody>
          <a:bodyPr wrap="square" rtlCol="0">
            <a:spAutoFit/>
          </a:bodyPr>
          <a:lstStyle/>
          <a:p>
            <a:r>
              <a:rPr lang="en-US" sz="3600" b="1" dirty="0"/>
              <a:t>Analyzing student preconceptions using the RF(RGB) 3a</a:t>
            </a:r>
            <a:endParaRPr lang="en-US" b="1" dirty="0"/>
          </a:p>
        </p:txBody>
      </p:sp>
      <p:pic>
        <p:nvPicPr>
          <p:cNvPr id="4" name="Picture 3">
            <a:extLst>
              <a:ext uri="{FF2B5EF4-FFF2-40B4-BE49-F238E27FC236}">
                <a16:creationId xmlns:a16="http://schemas.microsoft.com/office/drawing/2014/main" id="{6B20C6A9-EB24-BC73-5608-DB43DC95F82F}"/>
              </a:ext>
            </a:extLst>
          </p:cNvPr>
          <p:cNvPicPr>
            <a:picLocks noChangeAspect="1"/>
          </p:cNvPicPr>
          <p:nvPr/>
        </p:nvPicPr>
        <p:blipFill>
          <a:blip r:embed="rId3"/>
          <a:stretch>
            <a:fillRect/>
          </a:stretch>
        </p:blipFill>
        <p:spPr>
          <a:xfrm>
            <a:off x="0" y="746974"/>
            <a:ext cx="7636414" cy="6111026"/>
          </a:xfrm>
          <a:prstGeom prst="rect">
            <a:avLst/>
          </a:prstGeom>
        </p:spPr>
      </p:pic>
      <p:sp>
        <p:nvSpPr>
          <p:cNvPr id="5" name="TextBox 4">
            <a:extLst>
              <a:ext uri="{FF2B5EF4-FFF2-40B4-BE49-F238E27FC236}">
                <a16:creationId xmlns:a16="http://schemas.microsoft.com/office/drawing/2014/main" id="{3B102C23-7954-ECD3-3F9D-B1B48E3FBCEE}"/>
              </a:ext>
            </a:extLst>
          </p:cNvPr>
          <p:cNvSpPr txBox="1"/>
          <p:nvPr/>
        </p:nvSpPr>
        <p:spPr>
          <a:xfrm>
            <a:off x="7792278" y="3995678"/>
            <a:ext cx="4272931" cy="2862322"/>
          </a:xfrm>
          <a:prstGeom prst="rect">
            <a:avLst/>
          </a:prstGeom>
          <a:noFill/>
        </p:spPr>
        <p:txBody>
          <a:bodyPr wrap="square" rtlCol="0">
            <a:spAutoFit/>
          </a:bodyPr>
          <a:lstStyle/>
          <a:p>
            <a:pPr fontAlgn="base"/>
            <a:r>
              <a:rPr lang="en-GB" sz="3600" i="1" dirty="0"/>
              <a:t>Student unable to use </a:t>
            </a:r>
            <a:r>
              <a:rPr lang="en-GB" sz="3600" i="1" dirty="0" err="1"/>
              <a:t>Kirchoff’s</a:t>
            </a:r>
            <a:r>
              <a:rPr lang="en-GB" sz="3600" i="1" dirty="0"/>
              <a:t> circuit laws to account for the varying brightness of the bulbs.</a:t>
            </a:r>
          </a:p>
        </p:txBody>
      </p:sp>
      <p:sp>
        <p:nvSpPr>
          <p:cNvPr id="3" name="TextBox 2">
            <a:extLst>
              <a:ext uri="{FF2B5EF4-FFF2-40B4-BE49-F238E27FC236}">
                <a16:creationId xmlns:a16="http://schemas.microsoft.com/office/drawing/2014/main" id="{F66BC2BC-C1C6-6E7F-B250-B686A5D5EB93}"/>
              </a:ext>
            </a:extLst>
          </p:cNvPr>
          <p:cNvSpPr txBox="1"/>
          <p:nvPr/>
        </p:nvSpPr>
        <p:spPr>
          <a:xfrm>
            <a:off x="1298714" y="4572000"/>
            <a:ext cx="1524000" cy="646331"/>
          </a:xfrm>
          <a:prstGeom prst="rect">
            <a:avLst/>
          </a:prstGeom>
          <a:noFill/>
        </p:spPr>
        <p:txBody>
          <a:bodyPr wrap="square" rtlCol="0">
            <a:spAutoFit/>
          </a:bodyPr>
          <a:lstStyle/>
          <a:p>
            <a:pPr algn="ctr"/>
            <a:r>
              <a:rPr lang="en-US" b="1" dirty="0"/>
              <a:t>Encyclopedic</a:t>
            </a:r>
          </a:p>
          <a:p>
            <a:pPr algn="ctr"/>
            <a:r>
              <a:rPr lang="en-US" b="1" dirty="0"/>
              <a:t>Knowledge</a:t>
            </a:r>
          </a:p>
        </p:txBody>
      </p:sp>
      <p:sp>
        <p:nvSpPr>
          <p:cNvPr id="6" name="TextBox 5">
            <a:extLst>
              <a:ext uri="{FF2B5EF4-FFF2-40B4-BE49-F238E27FC236}">
                <a16:creationId xmlns:a16="http://schemas.microsoft.com/office/drawing/2014/main" id="{C3C58041-00C4-9E97-258C-6196CFBE18F8}"/>
              </a:ext>
            </a:extLst>
          </p:cNvPr>
          <p:cNvSpPr txBox="1"/>
          <p:nvPr/>
        </p:nvSpPr>
        <p:spPr>
          <a:xfrm>
            <a:off x="4585251" y="4572000"/>
            <a:ext cx="1908313" cy="369332"/>
          </a:xfrm>
          <a:prstGeom prst="rect">
            <a:avLst/>
          </a:prstGeom>
          <a:noFill/>
        </p:spPr>
        <p:txBody>
          <a:bodyPr wrap="square" rtlCol="0">
            <a:spAutoFit/>
          </a:bodyPr>
          <a:lstStyle/>
          <a:p>
            <a:pPr algn="ctr"/>
            <a:r>
              <a:rPr lang="en-US" b="1" dirty="0">
                <a:solidFill>
                  <a:schemeClr val="bg1"/>
                </a:solidFill>
              </a:rPr>
              <a:t>Contextualization</a:t>
            </a:r>
          </a:p>
        </p:txBody>
      </p:sp>
      <p:sp>
        <p:nvSpPr>
          <p:cNvPr id="7" name="TextBox 6">
            <a:extLst>
              <a:ext uri="{FF2B5EF4-FFF2-40B4-BE49-F238E27FC236}">
                <a16:creationId xmlns:a16="http://schemas.microsoft.com/office/drawing/2014/main" id="{E8D46114-E897-E58B-E9F6-7A55747F3CC2}"/>
              </a:ext>
            </a:extLst>
          </p:cNvPr>
          <p:cNvSpPr txBox="1"/>
          <p:nvPr/>
        </p:nvSpPr>
        <p:spPr>
          <a:xfrm>
            <a:off x="2915480" y="3683219"/>
            <a:ext cx="1524000" cy="584775"/>
          </a:xfrm>
          <a:prstGeom prst="rect">
            <a:avLst/>
          </a:prstGeom>
          <a:noFill/>
        </p:spPr>
        <p:txBody>
          <a:bodyPr wrap="square" rtlCol="0">
            <a:spAutoFit/>
          </a:bodyPr>
          <a:lstStyle/>
          <a:p>
            <a:pPr algn="ctr"/>
            <a:r>
              <a:rPr lang="en-US" sz="1600" b="1" dirty="0"/>
              <a:t>Optimal</a:t>
            </a:r>
          </a:p>
          <a:p>
            <a:pPr algn="ctr"/>
            <a:r>
              <a:rPr lang="en-US" sz="1600" b="1" dirty="0"/>
              <a:t>Understanding</a:t>
            </a:r>
          </a:p>
        </p:txBody>
      </p:sp>
      <p:sp>
        <p:nvSpPr>
          <p:cNvPr id="10" name="TextBox 9">
            <a:extLst>
              <a:ext uri="{FF2B5EF4-FFF2-40B4-BE49-F238E27FC236}">
                <a16:creationId xmlns:a16="http://schemas.microsoft.com/office/drawing/2014/main" id="{6BDF3E21-172A-D321-18DC-5FD9B2DC05D8}"/>
              </a:ext>
            </a:extLst>
          </p:cNvPr>
          <p:cNvSpPr txBox="1"/>
          <p:nvPr/>
        </p:nvSpPr>
        <p:spPr>
          <a:xfrm>
            <a:off x="2943564" y="4826036"/>
            <a:ext cx="1524000" cy="954107"/>
          </a:xfrm>
          <a:prstGeom prst="rect">
            <a:avLst/>
          </a:prstGeom>
          <a:noFill/>
        </p:spPr>
        <p:txBody>
          <a:bodyPr wrap="square" rtlCol="0">
            <a:spAutoFit/>
          </a:bodyPr>
          <a:lstStyle/>
          <a:p>
            <a:pPr algn="ctr"/>
            <a:r>
              <a:rPr lang="en-US" sz="1400" b="1" dirty="0"/>
              <a:t>Sub-optimal understanding</a:t>
            </a:r>
          </a:p>
          <a:p>
            <a:pPr algn="ctr"/>
            <a:r>
              <a:rPr lang="en-US" sz="1400" b="1" dirty="0"/>
              <a:t>Zone</a:t>
            </a:r>
          </a:p>
          <a:p>
            <a:pPr algn="ctr"/>
            <a:r>
              <a:rPr lang="en-US" sz="1400" b="1" dirty="0"/>
              <a:t>3</a:t>
            </a:r>
            <a:endParaRPr lang="en-US" sz="1600" b="1" dirty="0"/>
          </a:p>
        </p:txBody>
      </p:sp>
      <p:pic>
        <p:nvPicPr>
          <p:cNvPr id="8" name="Picture 7">
            <a:extLst>
              <a:ext uri="{FF2B5EF4-FFF2-40B4-BE49-F238E27FC236}">
                <a16:creationId xmlns:a16="http://schemas.microsoft.com/office/drawing/2014/main" id="{7A73A5A6-5614-7F5E-34D8-A9DD4E01CAE6}"/>
              </a:ext>
            </a:extLst>
          </p:cNvPr>
          <p:cNvPicPr>
            <a:picLocks noChangeAspect="1"/>
          </p:cNvPicPr>
          <p:nvPr/>
        </p:nvPicPr>
        <p:blipFill>
          <a:blip r:embed="rId4"/>
          <a:stretch>
            <a:fillRect/>
          </a:stretch>
        </p:blipFill>
        <p:spPr>
          <a:xfrm>
            <a:off x="8333161" y="693517"/>
            <a:ext cx="3035300" cy="3390900"/>
          </a:xfrm>
          <a:prstGeom prst="rect">
            <a:avLst/>
          </a:prstGeom>
        </p:spPr>
      </p:pic>
      <p:sp>
        <p:nvSpPr>
          <p:cNvPr id="9" name="Oval 8">
            <a:extLst>
              <a:ext uri="{FF2B5EF4-FFF2-40B4-BE49-F238E27FC236}">
                <a16:creationId xmlns:a16="http://schemas.microsoft.com/office/drawing/2014/main" id="{C68F06DF-CAEC-CF7C-6C80-DA4D01519A5A}"/>
              </a:ext>
            </a:extLst>
          </p:cNvPr>
          <p:cNvSpPr/>
          <p:nvPr/>
        </p:nvSpPr>
        <p:spPr>
          <a:xfrm>
            <a:off x="9501809" y="1042435"/>
            <a:ext cx="426934" cy="426934"/>
          </a:xfrm>
          <a:prstGeom prst="ellipse">
            <a:avLst/>
          </a:prstGeom>
          <a:solidFill>
            <a:srgbClr val="FFFF00">
              <a:alpha val="85079"/>
            </a:srgbClr>
          </a:solidFill>
          <a:ln>
            <a:noFill/>
          </a:ln>
          <a:effectLst>
            <a:glow rad="708297">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5D289452-54C3-5419-1ABD-229E6F8B095F}"/>
              </a:ext>
            </a:extLst>
          </p:cNvPr>
          <p:cNvSpPr/>
          <p:nvPr/>
        </p:nvSpPr>
        <p:spPr>
          <a:xfrm>
            <a:off x="9531178" y="3348320"/>
            <a:ext cx="426934" cy="426934"/>
          </a:xfrm>
          <a:prstGeom prst="ellipse">
            <a:avLst/>
          </a:prstGeom>
          <a:solidFill>
            <a:srgbClr val="FFFF00">
              <a:alpha val="86000"/>
            </a:srgbClr>
          </a:solidFill>
          <a:ln>
            <a:noFill/>
          </a:ln>
          <a:effectLst>
            <a:glow rad="708297">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46C65C7-DDFF-4019-9CAE-55163A8C9A16}"/>
              </a:ext>
            </a:extLst>
          </p:cNvPr>
          <p:cNvSpPr/>
          <p:nvPr/>
        </p:nvSpPr>
        <p:spPr>
          <a:xfrm>
            <a:off x="10620721" y="2250193"/>
            <a:ext cx="426934" cy="426934"/>
          </a:xfrm>
          <a:prstGeom prst="ellipse">
            <a:avLst/>
          </a:prstGeom>
          <a:solidFill>
            <a:srgbClr val="C00000">
              <a:alpha val="6000"/>
            </a:srgbClr>
          </a:solidFill>
          <a:ln>
            <a:no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46E800D6-DCAF-E562-2CDB-846D73D36EA3}"/>
              </a:ext>
            </a:extLst>
          </p:cNvPr>
          <p:cNvSpPr/>
          <p:nvPr/>
        </p:nvSpPr>
        <p:spPr>
          <a:xfrm>
            <a:off x="9845414" y="2241612"/>
            <a:ext cx="426934" cy="426934"/>
          </a:xfrm>
          <a:prstGeom prst="ellipse">
            <a:avLst/>
          </a:prstGeom>
          <a:solidFill>
            <a:srgbClr val="C00000">
              <a:alpha val="6000"/>
            </a:srgbClr>
          </a:solidFill>
          <a:ln>
            <a:no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D92A1E61-EF24-37AC-E214-0CB4D4BBAFED}"/>
              </a:ext>
            </a:extLst>
          </p:cNvPr>
          <p:cNvGrpSpPr/>
          <p:nvPr/>
        </p:nvGrpSpPr>
        <p:grpSpPr>
          <a:xfrm>
            <a:off x="3818207" y="5451047"/>
            <a:ext cx="236745" cy="267629"/>
            <a:chOff x="11193255" y="312234"/>
            <a:chExt cx="337106" cy="434740"/>
          </a:xfrm>
        </p:grpSpPr>
        <p:cxnSp>
          <p:nvCxnSpPr>
            <p:cNvPr id="16" name="Straight Connector 15">
              <a:extLst>
                <a:ext uri="{FF2B5EF4-FFF2-40B4-BE49-F238E27FC236}">
                  <a16:creationId xmlns:a16="http://schemas.microsoft.com/office/drawing/2014/main" id="{134929A6-B847-8494-D4C8-32801953B031}"/>
                </a:ext>
              </a:extLst>
            </p:cNvPr>
            <p:cNvCxnSpPr/>
            <p:nvPr/>
          </p:nvCxnSpPr>
          <p:spPr>
            <a:xfrm>
              <a:off x="11195824" y="312234"/>
              <a:ext cx="334537" cy="43474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A352C87-01A6-13E7-EFBA-1ECF674C8258}"/>
                </a:ext>
              </a:extLst>
            </p:cNvPr>
            <p:cNvCxnSpPr>
              <a:cxnSpLocks/>
            </p:cNvCxnSpPr>
            <p:nvPr/>
          </p:nvCxnSpPr>
          <p:spPr>
            <a:xfrm flipH="1">
              <a:off x="11193255" y="312234"/>
              <a:ext cx="334537" cy="43474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7883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54167E-6 -1.85185E-6 L -0.01953 -0.17662 " pathEditMode="relative" rAng="0" ptsTypes="AA">
                                      <p:cBhvr>
                                        <p:cTn id="6" dur="2000" fill="hold"/>
                                        <p:tgtEl>
                                          <p:spTgt spid="15"/>
                                        </p:tgtEl>
                                        <p:attrNameLst>
                                          <p:attrName>ppt_x</p:attrName>
                                          <p:attrName>ppt_y</p:attrName>
                                        </p:attrNameLst>
                                      </p:cBhvr>
                                      <p:rCtr x="-977" y="-884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9702F2-FF85-0BCF-0070-86E253CE1E5E}"/>
              </a:ext>
            </a:extLst>
          </p:cNvPr>
          <p:cNvSpPr txBox="1"/>
          <p:nvPr/>
        </p:nvSpPr>
        <p:spPr>
          <a:xfrm>
            <a:off x="153295" y="135924"/>
            <a:ext cx="11911914" cy="646331"/>
          </a:xfrm>
          <a:prstGeom prst="rect">
            <a:avLst/>
          </a:prstGeom>
          <a:noFill/>
        </p:spPr>
        <p:txBody>
          <a:bodyPr wrap="square" rtlCol="0">
            <a:spAutoFit/>
          </a:bodyPr>
          <a:lstStyle/>
          <a:p>
            <a:r>
              <a:rPr lang="en-US" sz="3600" b="1" dirty="0"/>
              <a:t>Analyzing student preconceptions using the RF(RGB) 3b</a:t>
            </a:r>
            <a:endParaRPr lang="en-US" b="1" dirty="0"/>
          </a:p>
        </p:txBody>
      </p:sp>
      <p:pic>
        <p:nvPicPr>
          <p:cNvPr id="4" name="Picture 3">
            <a:extLst>
              <a:ext uri="{FF2B5EF4-FFF2-40B4-BE49-F238E27FC236}">
                <a16:creationId xmlns:a16="http://schemas.microsoft.com/office/drawing/2014/main" id="{6B20C6A9-EB24-BC73-5608-DB43DC95F82F}"/>
              </a:ext>
            </a:extLst>
          </p:cNvPr>
          <p:cNvPicPr>
            <a:picLocks noChangeAspect="1"/>
          </p:cNvPicPr>
          <p:nvPr/>
        </p:nvPicPr>
        <p:blipFill>
          <a:blip r:embed="rId3"/>
          <a:stretch>
            <a:fillRect/>
          </a:stretch>
        </p:blipFill>
        <p:spPr>
          <a:xfrm>
            <a:off x="0" y="746974"/>
            <a:ext cx="7636414" cy="6111026"/>
          </a:xfrm>
          <a:prstGeom prst="rect">
            <a:avLst/>
          </a:prstGeom>
        </p:spPr>
      </p:pic>
      <p:sp>
        <p:nvSpPr>
          <p:cNvPr id="3" name="TextBox 2">
            <a:extLst>
              <a:ext uri="{FF2B5EF4-FFF2-40B4-BE49-F238E27FC236}">
                <a16:creationId xmlns:a16="http://schemas.microsoft.com/office/drawing/2014/main" id="{F66BC2BC-C1C6-6E7F-B250-B686A5D5EB93}"/>
              </a:ext>
            </a:extLst>
          </p:cNvPr>
          <p:cNvSpPr txBox="1"/>
          <p:nvPr/>
        </p:nvSpPr>
        <p:spPr>
          <a:xfrm>
            <a:off x="1298714" y="4572000"/>
            <a:ext cx="1524000" cy="646331"/>
          </a:xfrm>
          <a:prstGeom prst="rect">
            <a:avLst/>
          </a:prstGeom>
          <a:noFill/>
        </p:spPr>
        <p:txBody>
          <a:bodyPr wrap="square" rtlCol="0">
            <a:spAutoFit/>
          </a:bodyPr>
          <a:lstStyle/>
          <a:p>
            <a:pPr algn="ctr"/>
            <a:r>
              <a:rPr lang="en-US" b="1" dirty="0"/>
              <a:t>Encyclopedic</a:t>
            </a:r>
          </a:p>
          <a:p>
            <a:pPr algn="ctr"/>
            <a:r>
              <a:rPr lang="en-US" b="1" dirty="0"/>
              <a:t>Knowledge</a:t>
            </a:r>
          </a:p>
        </p:txBody>
      </p:sp>
      <p:sp>
        <p:nvSpPr>
          <p:cNvPr id="6" name="TextBox 5">
            <a:extLst>
              <a:ext uri="{FF2B5EF4-FFF2-40B4-BE49-F238E27FC236}">
                <a16:creationId xmlns:a16="http://schemas.microsoft.com/office/drawing/2014/main" id="{C3C58041-00C4-9E97-258C-6196CFBE18F8}"/>
              </a:ext>
            </a:extLst>
          </p:cNvPr>
          <p:cNvSpPr txBox="1"/>
          <p:nvPr/>
        </p:nvSpPr>
        <p:spPr>
          <a:xfrm>
            <a:off x="4585251" y="4572000"/>
            <a:ext cx="1908313" cy="369332"/>
          </a:xfrm>
          <a:prstGeom prst="rect">
            <a:avLst/>
          </a:prstGeom>
          <a:noFill/>
        </p:spPr>
        <p:txBody>
          <a:bodyPr wrap="square" rtlCol="0">
            <a:spAutoFit/>
          </a:bodyPr>
          <a:lstStyle/>
          <a:p>
            <a:pPr algn="ctr"/>
            <a:r>
              <a:rPr lang="en-US" b="1" dirty="0">
                <a:solidFill>
                  <a:schemeClr val="bg1"/>
                </a:solidFill>
              </a:rPr>
              <a:t>Contextualization</a:t>
            </a:r>
          </a:p>
        </p:txBody>
      </p:sp>
      <p:sp>
        <p:nvSpPr>
          <p:cNvPr id="7" name="TextBox 6">
            <a:extLst>
              <a:ext uri="{FF2B5EF4-FFF2-40B4-BE49-F238E27FC236}">
                <a16:creationId xmlns:a16="http://schemas.microsoft.com/office/drawing/2014/main" id="{E8D46114-E897-E58B-E9F6-7A55747F3CC2}"/>
              </a:ext>
            </a:extLst>
          </p:cNvPr>
          <p:cNvSpPr txBox="1"/>
          <p:nvPr/>
        </p:nvSpPr>
        <p:spPr>
          <a:xfrm>
            <a:off x="2915480" y="3683219"/>
            <a:ext cx="1524000" cy="584775"/>
          </a:xfrm>
          <a:prstGeom prst="rect">
            <a:avLst/>
          </a:prstGeom>
          <a:noFill/>
        </p:spPr>
        <p:txBody>
          <a:bodyPr wrap="square" rtlCol="0">
            <a:spAutoFit/>
          </a:bodyPr>
          <a:lstStyle/>
          <a:p>
            <a:pPr algn="ctr"/>
            <a:r>
              <a:rPr lang="en-US" sz="1600" b="1" dirty="0"/>
              <a:t>Optimal</a:t>
            </a:r>
          </a:p>
          <a:p>
            <a:pPr algn="ctr"/>
            <a:r>
              <a:rPr lang="en-US" sz="1600" b="1" dirty="0"/>
              <a:t>Understanding</a:t>
            </a:r>
          </a:p>
        </p:txBody>
      </p:sp>
      <p:sp>
        <p:nvSpPr>
          <p:cNvPr id="10" name="TextBox 9">
            <a:extLst>
              <a:ext uri="{FF2B5EF4-FFF2-40B4-BE49-F238E27FC236}">
                <a16:creationId xmlns:a16="http://schemas.microsoft.com/office/drawing/2014/main" id="{6BDF3E21-172A-D321-18DC-5FD9B2DC05D8}"/>
              </a:ext>
            </a:extLst>
          </p:cNvPr>
          <p:cNvSpPr txBox="1"/>
          <p:nvPr/>
        </p:nvSpPr>
        <p:spPr>
          <a:xfrm>
            <a:off x="2943564" y="4826036"/>
            <a:ext cx="1524000" cy="954107"/>
          </a:xfrm>
          <a:prstGeom prst="rect">
            <a:avLst/>
          </a:prstGeom>
          <a:noFill/>
        </p:spPr>
        <p:txBody>
          <a:bodyPr wrap="square" rtlCol="0">
            <a:spAutoFit/>
          </a:bodyPr>
          <a:lstStyle/>
          <a:p>
            <a:pPr algn="ctr"/>
            <a:r>
              <a:rPr lang="en-US" sz="1400" b="1" dirty="0"/>
              <a:t>Sub-optimal understanding</a:t>
            </a:r>
          </a:p>
          <a:p>
            <a:pPr algn="ctr"/>
            <a:r>
              <a:rPr lang="en-US" sz="1400" b="1" dirty="0"/>
              <a:t>Zone</a:t>
            </a:r>
          </a:p>
          <a:p>
            <a:pPr algn="ctr"/>
            <a:r>
              <a:rPr lang="en-US" sz="1400" b="1" dirty="0"/>
              <a:t>3</a:t>
            </a:r>
            <a:endParaRPr lang="en-US" sz="1600" b="1" dirty="0"/>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86CBC6FF-4A25-B013-A675-74498E86A45E}"/>
                  </a:ext>
                </a:extLst>
              </p:cNvPr>
              <p:cNvSpPr txBox="1"/>
              <p:nvPr/>
            </p:nvSpPr>
            <p:spPr>
              <a:xfrm>
                <a:off x="7636413" y="820519"/>
                <a:ext cx="4428795" cy="47237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2</m:t>
                      </m:r>
                      <m:r>
                        <m:rPr>
                          <m:sty m:val="p"/>
                        </m:rPr>
                        <a:rPr lang="en-GB" sz="2800" b="0" i="0" smtClean="0">
                          <a:latin typeface="Cambria Math" panose="02040503050406030204" pitchFamily="18" charset="0"/>
                        </a:rPr>
                        <m:t>C</m:t>
                      </m:r>
                      <m:sSub>
                        <m:sSubPr>
                          <m:ctrlPr>
                            <a:rPr lang="en-GB" sz="2800" b="0" i="1" smtClean="0">
                              <a:latin typeface="Cambria Math" panose="02040503050406030204" pitchFamily="18" charset="0"/>
                            </a:rPr>
                          </m:ctrlPr>
                        </m:sSubPr>
                        <m:e>
                          <m:r>
                            <m:rPr>
                              <m:sty m:val="p"/>
                            </m:rPr>
                            <a:rPr lang="en-GB" sz="2800" b="0" i="0" smtClean="0">
                              <a:latin typeface="Cambria Math" panose="02040503050406030204" pitchFamily="18" charset="0"/>
                            </a:rPr>
                            <m:t>O</m:t>
                          </m:r>
                        </m:e>
                        <m:sub>
                          <m:r>
                            <a:rPr lang="en-GB" sz="2800" b="0" i="0" smtClean="0">
                              <a:latin typeface="Cambria Math" panose="02040503050406030204" pitchFamily="18" charset="0"/>
                            </a:rPr>
                            <m:t>(</m:t>
                          </m:r>
                          <m:r>
                            <m:rPr>
                              <m:sty m:val="p"/>
                            </m:rPr>
                            <a:rPr lang="en-GB" sz="2800" b="0" i="0" smtClean="0">
                              <a:latin typeface="Cambria Math" panose="02040503050406030204" pitchFamily="18" charset="0"/>
                            </a:rPr>
                            <m:t>g</m:t>
                          </m:r>
                          <m:r>
                            <a:rPr lang="en-GB" sz="2800" b="0" i="0" smtClean="0">
                              <a:latin typeface="Cambria Math" panose="02040503050406030204" pitchFamily="18" charset="0"/>
                            </a:rPr>
                            <m:t>)</m:t>
                          </m:r>
                        </m:sub>
                      </m:sSub>
                      <m:r>
                        <a:rPr lang="en-GB" sz="2800" b="0" i="1" smtClean="0">
                          <a:latin typeface="Cambria Math" panose="02040503050406030204" pitchFamily="18" charset="0"/>
                        </a:rPr>
                        <m:t> + </m:t>
                      </m:r>
                      <m:sSub>
                        <m:sSubPr>
                          <m:ctrlPr>
                            <a:rPr lang="en-GB" sz="2800" b="0" i="1" smtClean="0">
                              <a:latin typeface="Cambria Math" panose="02040503050406030204" pitchFamily="18" charset="0"/>
                            </a:rPr>
                          </m:ctrlPr>
                        </m:sSubPr>
                        <m:e>
                          <m:r>
                            <m:rPr>
                              <m:sty m:val="p"/>
                            </m:rPr>
                            <a:rPr lang="en-GB" sz="2800" b="0" i="0" smtClean="0">
                              <a:latin typeface="Cambria Math" panose="02040503050406030204" pitchFamily="18" charset="0"/>
                            </a:rPr>
                            <m:t>O</m:t>
                          </m:r>
                        </m:e>
                        <m:sub>
                          <m:r>
                            <a:rPr lang="en-GB" sz="2800" b="0" i="0" smtClean="0">
                              <a:latin typeface="Cambria Math" panose="02040503050406030204" pitchFamily="18" charset="0"/>
                            </a:rPr>
                            <m:t>2 (</m:t>
                          </m:r>
                          <m:r>
                            <m:rPr>
                              <m:sty m:val="p"/>
                            </m:rPr>
                            <a:rPr lang="en-GB" sz="2800" b="0" i="0" smtClean="0">
                              <a:latin typeface="Cambria Math" panose="02040503050406030204" pitchFamily="18" charset="0"/>
                            </a:rPr>
                            <m:t>g</m:t>
                          </m:r>
                          <m:r>
                            <a:rPr lang="en-GB" sz="2800" b="0" i="0" smtClean="0">
                              <a:latin typeface="Cambria Math" panose="02040503050406030204" pitchFamily="18" charset="0"/>
                            </a:rPr>
                            <m:t>)</m:t>
                          </m:r>
                        </m:sub>
                      </m:sSub>
                      <m:groupChr>
                        <m:groupChrPr>
                          <m:chr m:val="→"/>
                          <m:vertJc m:val="bot"/>
                          <m:ctrlPr>
                            <a:rPr lang="en-GB" sz="2800" b="0" i="1" smtClean="0">
                              <a:latin typeface="Cambria Math" panose="02040503050406030204" pitchFamily="18" charset="0"/>
                            </a:rPr>
                          </m:ctrlPr>
                        </m:groupChrPr>
                        <m:e>
                          <m:r>
                            <m:rPr>
                              <m:brk m:alnAt="2"/>
                            </m:rPr>
                            <a:rPr lang="en-GB" sz="2800" b="0" i="1" smtClean="0">
                              <a:latin typeface="Cambria Math" panose="02040503050406030204" pitchFamily="18" charset="0"/>
                            </a:rPr>
                            <m:t> </m:t>
                          </m:r>
                        </m:e>
                      </m:groupChr>
                      <m:r>
                        <a:rPr lang="en-GB" sz="2800" b="0" i="0" smtClean="0">
                          <a:latin typeface="Cambria Math" panose="02040503050406030204" pitchFamily="18" charset="0"/>
                        </a:rPr>
                        <m:t> 2</m:t>
                      </m:r>
                      <m:r>
                        <m:rPr>
                          <m:sty m:val="p"/>
                        </m:rPr>
                        <a:rPr lang="en-GB" sz="2800" b="0" i="0" smtClean="0">
                          <a:latin typeface="Cambria Math" panose="02040503050406030204" pitchFamily="18" charset="0"/>
                        </a:rPr>
                        <m:t>C</m:t>
                      </m:r>
                      <m:sSub>
                        <m:sSubPr>
                          <m:ctrlPr>
                            <a:rPr lang="en-GB" sz="2800" b="0" i="1" smtClean="0">
                              <a:latin typeface="Cambria Math" panose="02040503050406030204" pitchFamily="18" charset="0"/>
                            </a:rPr>
                          </m:ctrlPr>
                        </m:sSubPr>
                        <m:e>
                          <m:r>
                            <a:rPr lang="en-GB" sz="2800" b="0" i="1" smtClean="0">
                              <a:latin typeface="Cambria Math" panose="02040503050406030204" pitchFamily="18" charset="0"/>
                            </a:rPr>
                            <m:t>𝑂</m:t>
                          </m:r>
                        </m:e>
                        <m:sub>
                          <m:r>
                            <a:rPr lang="en-GB" sz="2800" b="0" i="1" smtClean="0">
                              <a:latin typeface="Cambria Math" panose="02040503050406030204" pitchFamily="18" charset="0"/>
                            </a:rPr>
                            <m:t>2 (</m:t>
                          </m:r>
                          <m:r>
                            <a:rPr lang="en-GB" sz="2800" b="0" i="1" smtClean="0">
                              <a:latin typeface="Cambria Math" panose="02040503050406030204" pitchFamily="18" charset="0"/>
                            </a:rPr>
                            <m:t>𝑔</m:t>
                          </m:r>
                          <m:r>
                            <a:rPr lang="en-GB" sz="2800" b="0" i="1" smtClean="0">
                              <a:latin typeface="Cambria Math" panose="02040503050406030204" pitchFamily="18" charset="0"/>
                            </a:rPr>
                            <m:t>)</m:t>
                          </m:r>
                        </m:sub>
                      </m:sSub>
                    </m:oMath>
                  </m:oMathPara>
                </a14:m>
                <a:endParaRPr lang="en-US" sz="2800" dirty="0"/>
              </a:p>
            </p:txBody>
          </p:sp>
        </mc:Choice>
        <mc:Fallback xmlns="">
          <p:sp>
            <p:nvSpPr>
              <p:cNvPr id="14" name="TextBox 13">
                <a:extLst>
                  <a:ext uri="{FF2B5EF4-FFF2-40B4-BE49-F238E27FC236}">
                    <a16:creationId xmlns:a16="http://schemas.microsoft.com/office/drawing/2014/main" id="{86CBC6FF-4A25-B013-A675-74498E86A45E}"/>
                  </a:ext>
                </a:extLst>
              </p:cNvPr>
              <p:cNvSpPr txBox="1">
                <a:spLocks noRot="1" noChangeAspect="1" noMove="1" noResize="1" noEditPoints="1" noAdjustHandles="1" noChangeArrowheads="1" noChangeShapeType="1" noTextEdit="1"/>
              </p:cNvSpPr>
              <p:nvPr/>
            </p:nvSpPr>
            <p:spPr>
              <a:xfrm>
                <a:off x="7636413" y="820519"/>
                <a:ext cx="4428795" cy="472373"/>
              </a:xfrm>
              <a:prstGeom prst="rect">
                <a:avLst/>
              </a:prstGeom>
              <a:blipFill>
                <a:blip r:embed="rId4"/>
                <a:stretch>
                  <a:fillRect t="-42105" b="-68421"/>
                </a:stretch>
              </a:blipFill>
            </p:spPr>
            <p:txBody>
              <a:bodyPr/>
              <a:lstStyle/>
              <a:p>
                <a:r>
                  <a:rPr lang="en-US">
                    <a:noFill/>
                  </a:rPr>
                  <a:t> </a:t>
                </a:r>
              </a:p>
            </p:txBody>
          </p:sp>
        </mc:Fallback>
      </mc:AlternateContent>
      <p:sp>
        <p:nvSpPr>
          <p:cNvPr id="15" name="TextBox 14">
            <a:extLst>
              <a:ext uri="{FF2B5EF4-FFF2-40B4-BE49-F238E27FC236}">
                <a16:creationId xmlns:a16="http://schemas.microsoft.com/office/drawing/2014/main" id="{75D6B08B-8AB1-ADCE-80F4-EEF20144068D}"/>
              </a:ext>
            </a:extLst>
          </p:cNvPr>
          <p:cNvSpPr txBox="1"/>
          <p:nvPr/>
        </p:nvSpPr>
        <p:spPr>
          <a:xfrm>
            <a:off x="7796870" y="1480458"/>
            <a:ext cx="1005403" cy="646331"/>
          </a:xfrm>
          <a:prstGeom prst="rect">
            <a:avLst/>
          </a:prstGeom>
          <a:noFill/>
        </p:spPr>
        <p:txBody>
          <a:bodyPr wrap="none" rtlCol="0">
            <a:spAutoFit/>
          </a:bodyPr>
          <a:lstStyle/>
          <a:p>
            <a:pPr algn="ctr"/>
            <a:r>
              <a:rPr lang="en-US" dirty="0"/>
              <a:t>5 grams</a:t>
            </a:r>
          </a:p>
          <a:p>
            <a:pPr algn="ctr"/>
            <a:r>
              <a:rPr lang="en-US" dirty="0"/>
              <a:t>0.18 mol</a:t>
            </a:r>
          </a:p>
        </p:txBody>
      </p:sp>
      <p:sp>
        <p:nvSpPr>
          <p:cNvPr id="16" name="TextBox 15">
            <a:extLst>
              <a:ext uri="{FF2B5EF4-FFF2-40B4-BE49-F238E27FC236}">
                <a16:creationId xmlns:a16="http://schemas.microsoft.com/office/drawing/2014/main" id="{766C70FA-34C8-E120-3898-F77F6663D499}"/>
              </a:ext>
            </a:extLst>
          </p:cNvPr>
          <p:cNvSpPr txBox="1"/>
          <p:nvPr/>
        </p:nvSpPr>
        <p:spPr>
          <a:xfrm>
            <a:off x="9330897" y="1480458"/>
            <a:ext cx="1040734" cy="646331"/>
          </a:xfrm>
          <a:prstGeom prst="rect">
            <a:avLst/>
          </a:prstGeom>
          <a:noFill/>
        </p:spPr>
        <p:txBody>
          <a:bodyPr wrap="none" rtlCol="0">
            <a:spAutoFit/>
          </a:bodyPr>
          <a:lstStyle/>
          <a:p>
            <a:pPr algn="ctr"/>
            <a:r>
              <a:rPr lang="en-US" dirty="0"/>
              <a:t>13 grams</a:t>
            </a:r>
          </a:p>
          <a:p>
            <a:pPr algn="ctr"/>
            <a:r>
              <a:rPr lang="en-US" dirty="0"/>
              <a:t>0.41 mol</a:t>
            </a:r>
          </a:p>
        </p:txBody>
      </p:sp>
      <p:sp>
        <p:nvSpPr>
          <p:cNvPr id="17" name="TextBox 16">
            <a:extLst>
              <a:ext uri="{FF2B5EF4-FFF2-40B4-BE49-F238E27FC236}">
                <a16:creationId xmlns:a16="http://schemas.microsoft.com/office/drawing/2014/main" id="{2B820308-2D32-D45E-9F55-8DF27CFF6B53}"/>
              </a:ext>
            </a:extLst>
          </p:cNvPr>
          <p:cNvSpPr txBox="1"/>
          <p:nvPr/>
        </p:nvSpPr>
        <p:spPr>
          <a:xfrm>
            <a:off x="10664426" y="1480458"/>
            <a:ext cx="1040734" cy="646331"/>
          </a:xfrm>
          <a:prstGeom prst="rect">
            <a:avLst/>
          </a:prstGeom>
          <a:noFill/>
        </p:spPr>
        <p:txBody>
          <a:bodyPr wrap="none" rtlCol="0">
            <a:spAutoFit/>
          </a:bodyPr>
          <a:lstStyle/>
          <a:p>
            <a:pPr algn="ctr"/>
            <a:r>
              <a:rPr lang="en-US" dirty="0"/>
              <a:t>18 grams</a:t>
            </a:r>
          </a:p>
          <a:p>
            <a:pPr algn="ctr"/>
            <a:r>
              <a:rPr lang="en-US" dirty="0">
                <a:solidFill>
                  <a:srgbClr val="FF0000"/>
                </a:solidFill>
              </a:rPr>
              <a:t>0.41 mol</a:t>
            </a:r>
          </a:p>
        </p:txBody>
      </p:sp>
      <p:sp>
        <p:nvSpPr>
          <p:cNvPr id="18" name="TextBox 17">
            <a:extLst>
              <a:ext uri="{FF2B5EF4-FFF2-40B4-BE49-F238E27FC236}">
                <a16:creationId xmlns:a16="http://schemas.microsoft.com/office/drawing/2014/main" id="{38F84F2F-503B-0578-83E8-2AA50F2B1F4C}"/>
              </a:ext>
            </a:extLst>
          </p:cNvPr>
          <p:cNvSpPr txBox="1"/>
          <p:nvPr/>
        </p:nvSpPr>
        <p:spPr>
          <a:xfrm>
            <a:off x="7636413" y="2510971"/>
            <a:ext cx="4428795" cy="2031325"/>
          </a:xfrm>
          <a:prstGeom prst="rect">
            <a:avLst/>
          </a:prstGeom>
          <a:noFill/>
        </p:spPr>
        <p:txBody>
          <a:bodyPr wrap="square" rtlCol="0">
            <a:spAutoFit/>
          </a:bodyPr>
          <a:lstStyle/>
          <a:p>
            <a:r>
              <a:rPr lang="en-US" dirty="0"/>
              <a:t>In unstructured interviews, </a:t>
            </a:r>
            <a:r>
              <a:rPr lang="en-US" dirty="0" err="1"/>
              <a:t>BouJaoude</a:t>
            </a:r>
            <a:r>
              <a:rPr lang="en-US" dirty="0"/>
              <a:t> and Barakat (2003) found that 66% of students were not able to calculate the correct mass of carbon dioxide for this reaction. </a:t>
            </a:r>
          </a:p>
          <a:p>
            <a:endParaRPr lang="en-US" dirty="0"/>
          </a:p>
          <a:p>
            <a:r>
              <a:rPr lang="en-US" dirty="0"/>
              <a:t>Many students assumed that the entire 18 g of the product would be carbon dioxide.</a:t>
            </a:r>
          </a:p>
        </p:txBody>
      </p:sp>
      <p:grpSp>
        <p:nvGrpSpPr>
          <p:cNvPr id="13" name="Group 12">
            <a:extLst>
              <a:ext uri="{FF2B5EF4-FFF2-40B4-BE49-F238E27FC236}">
                <a16:creationId xmlns:a16="http://schemas.microsoft.com/office/drawing/2014/main" id="{4073FF6B-D2FC-2751-EF9C-E86659576AE9}"/>
              </a:ext>
            </a:extLst>
          </p:cNvPr>
          <p:cNvGrpSpPr/>
          <p:nvPr/>
        </p:nvGrpSpPr>
        <p:grpSpPr>
          <a:xfrm>
            <a:off x="3818207" y="5451047"/>
            <a:ext cx="236745" cy="267629"/>
            <a:chOff x="11193255" y="312234"/>
            <a:chExt cx="337106" cy="434740"/>
          </a:xfrm>
        </p:grpSpPr>
        <p:cxnSp>
          <p:nvCxnSpPr>
            <p:cNvPr id="19" name="Straight Connector 18">
              <a:extLst>
                <a:ext uri="{FF2B5EF4-FFF2-40B4-BE49-F238E27FC236}">
                  <a16:creationId xmlns:a16="http://schemas.microsoft.com/office/drawing/2014/main" id="{D0867068-6BBA-2C4A-DDA4-BC28A4CFAA9A}"/>
                </a:ext>
              </a:extLst>
            </p:cNvPr>
            <p:cNvCxnSpPr/>
            <p:nvPr/>
          </p:nvCxnSpPr>
          <p:spPr>
            <a:xfrm>
              <a:off x="11195824" y="312234"/>
              <a:ext cx="334537" cy="43474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300D57F-3297-F99E-6F29-F4F9C9B6594A}"/>
                </a:ext>
              </a:extLst>
            </p:cNvPr>
            <p:cNvCxnSpPr>
              <a:cxnSpLocks/>
            </p:cNvCxnSpPr>
            <p:nvPr/>
          </p:nvCxnSpPr>
          <p:spPr>
            <a:xfrm flipH="1">
              <a:off x="11193255" y="312234"/>
              <a:ext cx="334537" cy="43474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01444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54167E-6 -1.85185E-6 L -0.01953 -0.17106 " pathEditMode="relative" rAng="0" ptsTypes="AA">
                                      <p:cBhvr>
                                        <p:cTn id="6" dur="2000" fill="hold"/>
                                        <p:tgtEl>
                                          <p:spTgt spid="13"/>
                                        </p:tgtEl>
                                        <p:attrNameLst>
                                          <p:attrName>ppt_x</p:attrName>
                                          <p:attrName>ppt_y</p:attrName>
                                        </p:attrNameLst>
                                      </p:cBhvr>
                                      <p:rCtr x="-977" y="-856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2233B20-8DFC-8738-A4B5-1E410A670234}"/>
              </a:ext>
            </a:extLst>
          </p:cNvPr>
          <p:cNvSpPr txBox="1"/>
          <p:nvPr/>
        </p:nvSpPr>
        <p:spPr>
          <a:xfrm>
            <a:off x="153295" y="135924"/>
            <a:ext cx="11911914" cy="646331"/>
          </a:xfrm>
          <a:prstGeom prst="rect">
            <a:avLst/>
          </a:prstGeom>
          <a:noFill/>
        </p:spPr>
        <p:txBody>
          <a:bodyPr wrap="square" rtlCol="0">
            <a:spAutoFit/>
          </a:bodyPr>
          <a:lstStyle/>
          <a:p>
            <a:r>
              <a:rPr lang="en-US" sz="3600" b="1"/>
              <a:t>Conclusion</a:t>
            </a:r>
            <a:endParaRPr lang="en-US" b="1" dirty="0"/>
          </a:p>
        </p:txBody>
      </p:sp>
      <p:pic>
        <p:nvPicPr>
          <p:cNvPr id="3" name="Picture 2">
            <a:extLst>
              <a:ext uri="{FF2B5EF4-FFF2-40B4-BE49-F238E27FC236}">
                <a16:creationId xmlns:a16="http://schemas.microsoft.com/office/drawing/2014/main" id="{DDC1E352-C14E-A874-0CE5-52FD2D3E4D97}"/>
              </a:ext>
            </a:extLst>
          </p:cNvPr>
          <p:cNvPicPr>
            <a:picLocks noChangeAspect="1"/>
          </p:cNvPicPr>
          <p:nvPr/>
        </p:nvPicPr>
        <p:blipFill>
          <a:blip r:embed="rId2"/>
          <a:stretch>
            <a:fillRect/>
          </a:stretch>
        </p:blipFill>
        <p:spPr>
          <a:xfrm>
            <a:off x="0" y="782255"/>
            <a:ext cx="7620000" cy="6093596"/>
          </a:xfrm>
          <a:prstGeom prst="rect">
            <a:avLst/>
          </a:prstGeom>
        </p:spPr>
      </p:pic>
      <p:sp>
        <p:nvSpPr>
          <p:cNvPr id="4" name="TextBox 3">
            <a:extLst>
              <a:ext uri="{FF2B5EF4-FFF2-40B4-BE49-F238E27FC236}">
                <a16:creationId xmlns:a16="http://schemas.microsoft.com/office/drawing/2014/main" id="{E9476780-1912-A449-E8DF-DB265B2F190D}"/>
              </a:ext>
            </a:extLst>
          </p:cNvPr>
          <p:cNvSpPr txBox="1"/>
          <p:nvPr/>
        </p:nvSpPr>
        <p:spPr>
          <a:xfrm>
            <a:off x="7699513" y="782255"/>
            <a:ext cx="4339192" cy="6370975"/>
          </a:xfrm>
          <a:prstGeom prst="rect">
            <a:avLst/>
          </a:prstGeom>
          <a:noFill/>
        </p:spPr>
        <p:txBody>
          <a:bodyPr wrap="square" rtlCol="0">
            <a:spAutoFit/>
          </a:bodyPr>
          <a:lstStyle/>
          <a:p>
            <a:pPr marL="285750" indent="-285750">
              <a:buFont typeface="Arial" panose="020B0604020202020204" pitchFamily="34" charset="0"/>
              <a:buChar char="•"/>
            </a:pPr>
            <a:r>
              <a:rPr lang="en-US" sz="2400" dirty="0"/>
              <a:t>The Resources Framework provides much food for thought and fascinating reading for all science teachers (see </a:t>
            </a:r>
            <a:r>
              <a:rPr lang="en-US" sz="2400" dirty="0" err="1"/>
              <a:t>Redish</a:t>
            </a:r>
            <a:r>
              <a:rPr lang="en-US" sz="2400" dirty="0"/>
              <a:t> and </a:t>
            </a:r>
            <a:r>
              <a:rPr lang="en-US" sz="2400" dirty="0" err="1"/>
              <a:t>Kuo</a:t>
            </a:r>
            <a:r>
              <a:rPr lang="en-US" sz="2400" dirty="0"/>
              <a:t> 2015 for a concise introduction).</a:t>
            </a:r>
          </a:p>
          <a:p>
            <a:endParaRPr lang="en-US" sz="2400" dirty="0"/>
          </a:p>
          <a:p>
            <a:pPr marL="285750" indent="-285750">
              <a:buFont typeface="Arial" panose="020B0604020202020204" pitchFamily="34" charset="0"/>
              <a:buChar char="•"/>
            </a:pPr>
            <a:r>
              <a:rPr lang="en-US" sz="2400" dirty="0"/>
              <a:t>The RF(RGB) provides a possible vehicle for the application of the RF to a range of student preconceptions </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This analysis can suggest productive teaching approaches to address these preconceptions.</a:t>
            </a:r>
          </a:p>
          <a:p>
            <a:endParaRPr lang="en-US" sz="2400" dirty="0"/>
          </a:p>
        </p:txBody>
      </p:sp>
    </p:spTree>
    <p:extLst>
      <p:ext uri="{BB962C8B-B14F-4D97-AF65-F5344CB8AC3E}">
        <p14:creationId xmlns:p14="http://schemas.microsoft.com/office/powerpoint/2010/main" val="4006436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756D392-7D05-AD9D-B6EB-B37F7DA1E0D4}"/>
              </a:ext>
            </a:extLst>
          </p:cNvPr>
          <p:cNvSpPr txBox="1"/>
          <p:nvPr/>
        </p:nvSpPr>
        <p:spPr>
          <a:xfrm>
            <a:off x="153295" y="135924"/>
            <a:ext cx="11911914" cy="646331"/>
          </a:xfrm>
          <a:prstGeom prst="rect">
            <a:avLst/>
          </a:prstGeom>
          <a:noFill/>
        </p:spPr>
        <p:txBody>
          <a:bodyPr wrap="square" rtlCol="0">
            <a:spAutoFit/>
          </a:bodyPr>
          <a:lstStyle/>
          <a:p>
            <a:r>
              <a:rPr lang="en-US" sz="3600" b="1" dirty="0"/>
              <a:t>References</a:t>
            </a:r>
            <a:endParaRPr lang="en-US" b="1" dirty="0"/>
          </a:p>
        </p:txBody>
      </p:sp>
      <p:sp>
        <p:nvSpPr>
          <p:cNvPr id="3" name="TextBox 2">
            <a:extLst>
              <a:ext uri="{FF2B5EF4-FFF2-40B4-BE49-F238E27FC236}">
                <a16:creationId xmlns:a16="http://schemas.microsoft.com/office/drawing/2014/main" id="{7E74AFB8-03D1-26DA-3EF7-E9C3E151B1CC}"/>
              </a:ext>
            </a:extLst>
          </p:cNvPr>
          <p:cNvSpPr txBox="1"/>
          <p:nvPr/>
        </p:nvSpPr>
        <p:spPr>
          <a:xfrm>
            <a:off x="153295" y="782255"/>
            <a:ext cx="11911914" cy="6617196"/>
          </a:xfrm>
          <a:prstGeom prst="rect">
            <a:avLst/>
          </a:prstGeom>
          <a:noFill/>
        </p:spPr>
        <p:txBody>
          <a:bodyPr wrap="square" rtlCol="0">
            <a:spAutoFit/>
          </a:bodyPr>
          <a:lstStyle/>
          <a:p>
            <a:pPr fontAlgn="base"/>
            <a:r>
              <a:rPr lang="en-GB" sz="3200" dirty="0" err="1"/>
              <a:t>Redish</a:t>
            </a:r>
            <a:r>
              <a:rPr lang="en-GB" sz="3200" dirty="0"/>
              <a:t>, E. F., &amp; </a:t>
            </a:r>
            <a:r>
              <a:rPr lang="en-GB" sz="3200" dirty="0" err="1"/>
              <a:t>Kuo</a:t>
            </a:r>
            <a:r>
              <a:rPr lang="en-GB" sz="3200" dirty="0"/>
              <a:t>, E. (2015). Language of physics, language of math: Disciplinary culture and dynamic epistemology. </a:t>
            </a:r>
            <a:r>
              <a:rPr lang="en-GB" sz="3200" i="1" dirty="0"/>
              <a:t>Science &amp; Education</a:t>
            </a:r>
            <a:r>
              <a:rPr lang="en-GB" sz="3200" dirty="0"/>
              <a:t>, </a:t>
            </a:r>
            <a:r>
              <a:rPr lang="en-GB" sz="3200" i="1" dirty="0"/>
              <a:t>24</a:t>
            </a:r>
            <a:r>
              <a:rPr lang="en-GB" sz="3200" dirty="0"/>
              <a:t>(5), 561-590.</a:t>
            </a:r>
          </a:p>
          <a:p>
            <a:pPr fontAlgn="base"/>
            <a:endParaRPr lang="en-GB" sz="3200" dirty="0"/>
          </a:p>
          <a:p>
            <a:pPr fontAlgn="base"/>
            <a:r>
              <a:rPr lang="en-GB" sz="3200" dirty="0" err="1"/>
              <a:t>BouJaoude</a:t>
            </a:r>
            <a:r>
              <a:rPr lang="en-GB" sz="3200" dirty="0"/>
              <a:t>, S., &amp; Barakat, H. (2003). Students' problem solving strategies in stoichiometry and their relationships to conceptual understanding and learning approaches. </a:t>
            </a:r>
            <a:r>
              <a:rPr lang="en-GB" sz="3200" i="1" dirty="0"/>
              <a:t>The Electronic Journal for Research in Science &amp; Mathematics Education.</a:t>
            </a:r>
          </a:p>
          <a:p>
            <a:pPr fontAlgn="base"/>
            <a:endParaRPr lang="en-GB" sz="3200" i="1" dirty="0"/>
          </a:p>
          <a:p>
            <a:pPr fontAlgn="base"/>
            <a:r>
              <a:rPr lang="en-GB" sz="3200" i="1" dirty="0"/>
              <a:t>Acknowledgement</a:t>
            </a:r>
          </a:p>
          <a:p>
            <a:pPr fontAlgn="base"/>
            <a:r>
              <a:rPr lang="en-GB" sz="3200" dirty="0"/>
              <a:t>Thank to </a:t>
            </a:r>
            <a:r>
              <a:rPr lang="en-GB" sz="3200" dirty="0">
                <a:hlinkClick r:id="rId2"/>
              </a:rPr>
              <a:t>https://www.physicsclassroom.com/</a:t>
            </a:r>
            <a:r>
              <a:rPr lang="en-GB" sz="3200" dirty="0"/>
              <a:t> for the excellent colour addition simulation</a:t>
            </a:r>
            <a:endParaRPr lang="en-GB" sz="4000" dirty="0"/>
          </a:p>
          <a:p>
            <a:endParaRPr lang="en-US" sz="4000" dirty="0"/>
          </a:p>
        </p:txBody>
      </p:sp>
    </p:spTree>
    <p:extLst>
      <p:ext uri="{BB962C8B-B14F-4D97-AF65-F5344CB8AC3E}">
        <p14:creationId xmlns:p14="http://schemas.microsoft.com/office/powerpoint/2010/main" val="22175361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23EC4-86E0-184B-B6E4-AE2DD8A26F1F}"/>
              </a:ext>
            </a:extLst>
          </p:cNvPr>
          <p:cNvSpPr>
            <a:spLocks noGrp="1"/>
          </p:cNvSpPr>
          <p:nvPr>
            <p:ph type="title"/>
          </p:nvPr>
        </p:nvSpPr>
        <p:spPr>
          <a:xfrm>
            <a:off x="304800" y="187535"/>
            <a:ext cx="10515600" cy="1325563"/>
          </a:xfrm>
        </p:spPr>
        <p:txBody>
          <a:bodyPr/>
          <a:lstStyle/>
          <a:p>
            <a:r>
              <a:rPr lang="en-US" dirty="0"/>
              <a:t>More from me . . .</a:t>
            </a:r>
          </a:p>
        </p:txBody>
      </p:sp>
      <p:graphicFrame>
        <p:nvGraphicFramePr>
          <p:cNvPr id="5" name="Table 5">
            <a:extLst>
              <a:ext uri="{FF2B5EF4-FFF2-40B4-BE49-F238E27FC236}">
                <a16:creationId xmlns:a16="http://schemas.microsoft.com/office/drawing/2014/main" id="{B0340E84-C716-FE44-8E70-52369C6F5456}"/>
              </a:ext>
            </a:extLst>
          </p:cNvPr>
          <p:cNvGraphicFramePr>
            <a:graphicFrameLocks noGrp="1"/>
          </p:cNvGraphicFramePr>
          <p:nvPr>
            <p:extLst>
              <p:ext uri="{D42A27DB-BD31-4B8C-83A1-F6EECF244321}">
                <p14:modId xmlns:p14="http://schemas.microsoft.com/office/powerpoint/2010/main" val="2415497377"/>
              </p:ext>
            </p:extLst>
          </p:nvPr>
        </p:nvGraphicFramePr>
        <p:xfrm>
          <a:off x="304800" y="1419382"/>
          <a:ext cx="11048997" cy="10293773"/>
        </p:xfrm>
        <a:graphic>
          <a:graphicData uri="http://schemas.openxmlformats.org/drawingml/2006/table">
            <a:tbl>
              <a:tblPr firstRow="1" bandRow="1">
                <a:tableStyleId>{5C22544A-7EE6-4342-B048-85BDC9FD1C3A}</a:tableStyleId>
              </a:tblPr>
              <a:tblGrid>
                <a:gridCol w="3682999">
                  <a:extLst>
                    <a:ext uri="{9D8B030D-6E8A-4147-A177-3AD203B41FA5}">
                      <a16:colId xmlns:a16="http://schemas.microsoft.com/office/drawing/2014/main" val="91406240"/>
                    </a:ext>
                  </a:extLst>
                </a:gridCol>
                <a:gridCol w="3682999">
                  <a:extLst>
                    <a:ext uri="{9D8B030D-6E8A-4147-A177-3AD203B41FA5}">
                      <a16:colId xmlns:a16="http://schemas.microsoft.com/office/drawing/2014/main" val="1890448094"/>
                    </a:ext>
                  </a:extLst>
                </a:gridCol>
                <a:gridCol w="3682999">
                  <a:extLst>
                    <a:ext uri="{9D8B030D-6E8A-4147-A177-3AD203B41FA5}">
                      <a16:colId xmlns:a16="http://schemas.microsoft.com/office/drawing/2014/main" val="3859555678"/>
                    </a:ext>
                  </a:extLst>
                </a:gridCol>
              </a:tblGrid>
              <a:tr h="494453">
                <a:tc>
                  <a:txBody>
                    <a:bodyPr/>
                    <a:lstStyle/>
                    <a:p>
                      <a:pPr algn="ctr"/>
                      <a:r>
                        <a:rPr lang="en-US" sz="2400" dirty="0">
                          <a:solidFill>
                            <a:schemeClr val="tx1"/>
                          </a:solidFill>
                        </a:rPr>
                        <a:t>Blog</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Books</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Twitter</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5562867"/>
                  </a:ext>
                </a:extLst>
              </a:tr>
              <a:tr h="9753600">
                <a:tc>
                  <a:txBody>
                    <a:bodyPr/>
                    <a:lstStyle/>
                    <a:p>
                      <a:pPr algn="ctr"/>
                      <a:r>
                        <a:rPr lang="en-US" sz="2000" dirty="0">
                          <a:solidFill>
                            <a:schemeClr val="tx1"/>
                          </a:solidFill>
                          <a:hlinkClick r:id="rId4"/>
                        </a:rPr>
                        <a:t>https://physicsteacher.blog/</a:t>
                      </a:r>
                      <a:endParaRPr lang="en-US" sz="2000" dirty="0">
                        <a:solidFill>
                          <a:schemeClr val="tx1"/>
                        </a:solidFill>
                      </a:endParaRPr>
                    </a:p>
                    <a:p>
                      <a:pPr algn="ctr"/>
                      <a:endParaRPr lang="en-US" sz="2400" dirty="0">
                        <a:solidFill>
                          <a:schemeClr val="tx1"/>
                        </a:solidFill>
                      </a:endParaRPr>
                    </a:p>
                    <a:p>
                      <a:pPr algn="ctr"/>
                      <a:endParaRPr lang="en-US" sz="2400" dirty="0">
                        <a:solidFill>
                          <a:schemeClr val="tx1"/>
                        </a:solidFill>
                      </a:endParaRPr>
                    </a:p>
                    <a:p>
                      <a:pPr algn="ctr"/>
                      <a:endParaRPr lang="en-US" sz="2400" dirty="0">
                        <a:solidFill>
                          <a:schemeClr val="tx1"/>
                        </a:solidFill>
                      </a:endParaRPr>
                    </a:p>
                    <a:p>
                      <a:pPr algn="ctr"/>
                      <a:endParaRPr lang="en-US" sz="2400" dirty="0">
                        <a:solidFill>
                          <a:schemeClr val="tx1"/>
                        </a:solidFill>
                      </a:endParaRPr>
                    </a:p>
                    <a:p>
                      <a:pPr algn="ctr"/>
                      <a:endParaRPr lang="en-US" sz="2400" dirty="0">
                        <a:solidFill>
                          <a:schemeClr val="tx1"/>
                        </a:solidFill>
                      </a:endParaRPr>
                    </a:p>
                    <a:p>
                      <a:pPr algn="ctr"/>
                      <a:endParaRPr lang="en-US" sz="2400" dirty="0">
                        <a:solidFill>
                          <a:schemeClr val="tx1"/>
                        </a:solidFill>
                      </a:endParaRPr>
                    </a:p>
                    <a:p>
                      <a:pPr algn="ctr"/>
                      <a:endParaRPr lang="en-US" sz="2400" dirty="0">
                        <a:solidFill>
                          <a:schemeClr val="tx1"/>
                        </a:solidFill>
                      </a:endParaRPr>
                    </a:p>
                    <a:p>
                      <a:pPr algn="ctr"/>
                      <a:endParaRPr lang="en-US" sz="2400" dirty="0">
                        <a:solidFill>
                          <a:schemeClr val="tx1"/>
                        </a:solidFill>
                      </a:endParaRPr>
                    </a:p>
                    <a:p>
                      <a:pPr algn="ctr"/>
                      <a:endParaRPr lang="en-US" sz="2400" dirty="0">
                        <a:solidFill>
                          <a:schemeClr val="tx1"/>
                        </a:solidFill>
                      </a:endParaRPr>
                    </a:p>
                    <a:p>
                      <a:pPr algn="ctr"/>
                      <a:endParaRPr lang="en-US" sz="2400" dirty="0">
                        <a:solidFill>
                          <a:schemeClr val="tx1"/>
                        </a:solidFill>
                      </a:endParaRP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1" dirty="0">
                          <a:solidFill>
                            <a:schemeClr val="tx1"/>
                          </a:solidFill>
                        </a:rPr>
                        <a:t>Cracking Key Concepts in Secondary Science</a:t>
                      </a:r>
                    </a:p>
                    <a:p>
                      <a:pPr algn="ctr"/>
                      <a:r>
                        <a:rPr lang="en-US" sz="1100" dirty="0">
                          <a:solidFill>
                            <a:schemeClr val="tx1"/>
                          </a:solidFill>
                        </a:rPr>
                        <a:t>(co-authored with Adam Boxer and Heena Dave)</a:t>
                      </a:r>
                    </a:p>
                    <a:p>
                      <a:pPr algn="ctr"/>
                      <a:endParaRPr lang="en-US" sz="1100" dirty="0">
                        <a:solidFill>
                          <a:schemeClr val="tx1"/>
                        </a:solidFill>
                      </a:endParaRPr>
                    </a:p>
                    <a:p>
                      <a:pPr algn="ctr"/>
                      <a:endParaRPr lang="en-US" sz="1100" dirty="0">
                        <a:solidFill>
                          <a:schemeClr val="tx1"/>
                        </a:solidFill>
                      </a:endParaRPr>
                    </a:p>
                    <a:p>
                      <a:pPr algn="ctr"/>
                      <a:endParaRPr lang="en-US" sz="1100" dirty="0">
                        <a:solidFill>
                          <a:schemeClr val="tx1"/>
                        </a:solidFill>
                      </a:endParaRPr>
                    </a:p>
                    <a:p>
                      <a:pPr algn="ctr"/>
                      <a:endParaRPr lang="en-US" sz="1100" dirty="0">
                        <a:solidFill>
                          <a:schemeClr val="tx1"/>
                        </a:solidFill>
                      </a:endParaRPr>
                    </a:p>
                    <a:p>
                      <a:pPr algn="ctr"/>
                      <a:endParaRPr lang="en-US" sz="1100" dirty="0">
                        <a:solidFill>
                          <a:schemeClr val="tx1"/>
                        </a:solidFill>
                      </a:endParaRPr>
                    </a:p>
                    <a:p>
                      <a:pPr algn="ctr"/>
                      <a:endParaRPr lang="en-US" sz="1100" dirty="0">
                        <a:solidFill>
                          <a:schemeClr val="tx1"/>
                        </a:solidFill>
                      </a:endParaRPr>
                    </a:p>
                    <a:p>
                      <a:pPr algn="ctr"/>
                      <a:endParaRPr lang="en-US" sz="1100" dirty="0">
                        <a:solidFill>
                          <a:schemeClr val="tx1"/>
                        </a:solidFill>
                      </a:endParaRPr>
                    </a:p>
                    <a:p>
                      <a:pPr algn="ctr"/>
                      <a:endParaRPr lang="en-US" sz="1100" dirty="0">
                        <a:solidFill>
                          <a:schemeClr val="tx1"/>
                        </a:solidFill>
                      </a:endParaRPr>
                    </a:p>
                    <a:p>
                      <a:pPr algn="ctr"/>
                      <a:r>
                        <a:rPr lang="en-US" sz="2400" b="1" dirty="0">
                          <a:solidFill>
                            <a:schemeClr val="tx1"/>
                          </a:solidFill>
                        </a:rPr>
                        <a:t>The </a:t>
                      </a:r>
                      <a:r>
                        <a:rPr lang="en-US" sz="2400" b="1" dirty="0" err="1">
                          <a:solidFill>
                            <a:schemeClr val="tx1"/>
                          </a:solidFill>
                        </a:rPr>
                        <a:t>ResearchED</a:t>
                      </a:r>
                      <a:r>
                        <a:rPr lang="en-US" sz="2400" b="1" dirty="0">
                          <a:solidFill>
                            <a:schemeClr val="tx1"/>
                          </a:solidFill>
                        </a:rPr>
                        <a:t> Guide to Explicit and Direct Instruction</a:t>
                      </a:r>
                    </a:p>
                    <a:p>
                      <a:pPr algn="ctr"/>
                      <a:r>
                        <a:rPr lang="en-US" sz="1300" dirty="0">
                          <a:solidFill>
                            <a:schemeClr val="tx1"/>
                          </a:solidFill>
                        </a:rPr>
                        <a:t>(Chapter on example-sets)</a:t>
                      </a:r>
                    </a:p>
                    <a:p>
                      <a:pPr algn="ctr"/>
                      <a:endParaRPr lang="en-US" sz="1900" dirty="0">
                        <a:solidFill>
                          <a:schemeClr val="tx1"/>
                        </a:solidFill>
                      </a:endParaRPr>
                    </a:p>
                    <a:p>
                      <a:pPr algn="ctr"/>
                      <a:endParaRPr lang="en-US" sz="2400" dirty="0">
                        <a:solidFill>
                          <a:schemeClr val="tx1"/>
                        </a:solidFill>
                      </a:endParaRPr>
                    </a:p>
                    <a:p>
                      <a:pPr algn="ctr"/>
                      <a:endParaRPr lang="en-US" sz="2400" dirty="0">
                        <a:solidFill>
                          <a:schemeClr val="tx1"/>
                        </a:solidFill>
                      </a:endParaRPr>
                    </a:p>
                    <a:p>
                      <a:pPr algn="ctr"/>
                      <a:endParaRPr lang="en-US" sz="2400" dirty="0">
                        <a:solidFill>
                          <a:schemeClr val="tx1"/>
                        </a:solidFill>
                      </a:endParaRPr>
                    </a:p>
                    <a:p>
                      <a:pPr algn="ctr"/>
                      <a:endParaRPr lang="en-US" sz="2400" dirty="0">
                        <a:solidFill>
                          <a:schemeClr val="tx1"/>
                        </a:solidFill>
                      </a:endParaRPr>
                    </a:p>
                    <a:p>
                      <a:pPr algn="ctr"/>
                      <a:endParaRPr lang="en-US" sz="2400" dirty="0">
                        <a:solidFill>
                          <a:schemeClr val="tx1"/>
                        </a:solidFill>
                      </a:endParaRPr>
                    </a:p>
                    <a:p>
                      <a:pPr algn="ctr"/>
                      <a:endParaRPr lang="en-US" sz="2400" dirty="0">
                        <a:solidFill>
                          <a:schemeClr val="tx1"/>
                        </a:solidFill>
                      </a:endParaRPr>
                    </a:p>
                    <a:p>
                      <a:pPr algn="ctr"/>
                      <a:endParaRPr lang="en-US" sz="2400" dirty="0">
                        <a:solidFill>
                          <a:schemeClr val="tx1"/>
                        </a:solidFill>
                      </a:endParaRPr>
                    </a:p>
                    <a:p>
                      <a:pPr algn="ctr"/>
                      <a:endParaRPr lang="en-US" sz="2400" dirty="0">
                        <a:solidFill>
                          <a:schemeClr val="tx1"/>
                        </a:solidFill>
                      </a:endParaRPr>
                    </a:p>
                    <a:p>
                      <a:pPr algn="ctr"/>
                      <a:endParaRPr lang="en-US" sz="2400" dirty="0">
                        <a:solidFill>
                          <a:schemeClr val="tx1"/>
                        </a:solidFill>
                      </a:endParaRPr>
                    </a:p>
                    <a:p>
                      <a:pPr algn="ctr"/>
                      <a:endParaRPr lang="en-US" sz="2400" dirty="0">
                        <a:solidFill>
                          <a:schemeClr val="tx1"/>
                        </a:solidFill>
                      </a:endParaRPr>
                    </a:p>
                    <a:p>
                      <a:pPr algn="ctr"/>
                      <a:endParaRPr lang="en-US" sz="2400" dirty="0">
                        <a:solidFill>
                          <a:schemeClr val="tx1"/>
                        </a:solidFill>
                      </a:endParaRPr>
                    </a:p>
                    <a:p>
                      <a:pPr algn="ctr"/>
                      <a:endParaRPr lang="en-US" sz="2400" dirty="0">
                        <a:solidFill>
                          <a:schemeClr val="tx1"/>
                        </a:solidFill>
                      </a:endParaRPr>
                    </a:p>
                    <a:p>
                      <a:pPr algn="ctr"/>
                      <a:endParaRPr lang="en-US" sz="2400" dirty="0">
                        <a:solidFill>
                          <a:schemeClr val="tx1"/>
                        </a:solidFill>
                      </a:endParaRPr>
                    </a:p>
                    <a:p>
                      <a:pPr algn="ctr"/>
                      <a:endParaRPr lang="en-US" sz="2400" dirty="0">
                        <a:solidFill>
                          <a:schemeClr val="tx1"/>
                        </a:solidFill>
                      </a:endParaRPr>
                    </a:p>
                    <a:p>
                      <a:pPr algn="ctr"/>
                      <a:endParaRPr lang="en-US" sz="2400" dirty="0">
                        <a:solidFill>
                          <a:schemeClr val="tx1"/>
                        </a:solidFill>
                      </a:endParaRPr>
                    </a:p>
                    <a:p>
                      <a:pPr algn="ctr"/>
                      <a:endParaRPr lang="en-US" sz="2400" dirty="0">
                        <a:solidFill>
                          <a:schemeClr val="tx1"/>
                        </a:solidFill>
                      </a:endParaRP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solidFill>
                      </a:endParaRP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5896831"/>
                  </a:ext>
                </a:extLst>
              </a:tr>
            </a:tbl>
          </a:graphicData>
        </a:graphic>
      </p:graphicFrame>
      <p:pic>
        <p:nvPicPr>
          <p:cNvPr id="6" name="Picture 5">
            <a:extLst>
              <a:ext uri="{FF2B5EF4-FFF2-40B4-BE49-F238E27FC236}">
                <a16:creationId xmlns:a16="http://schemas.microsoft.com/office/drawing/2014/main" id="{62B23B3B-6075-D141-BC9E-0697F086FD51}"/>
              </a:ext>
            </a:extLst>
          </p:cNvPr>
          <p:cNvPicPr>
            <a:picLocks noChangeAspect="1"/>
          </p:cNvPicPr>
          <p:nvPr/>
        </p:nvPicPr>
        <p:blipFill>
          <a:blip r:embed="rId5"/>
          <a:stretch>
            <a:fillRect/>
          </a:stretch>
        </p:blipFill>
        <p:spPr>
          <a:xfrm>
            <a:off x="903868" y="2499915"/>
            <a:ext cx="2765257" cy="2261925"/>
          </a:xfrm>
          <a:prstGeom prst="rect">
            <a:avLst/>
          </a:prstGeom>
        </p:spPr>
      </p:pic>
      <p:pic>
        <p:nvPicPr>
          <p:cNvPr id="7" name="Picture 6">
            <a:extLst>
              <a:ext uri="{FF2B5EF4-FFF2-40B4-BE49-F238E27FC236}">
                <a16:creationId xmlns:a16="http://schemas.microsoft.com/office/drawing/2014/main" id="{69AB4748-579F-F549-8697-F1AB1607CC16}"/>
              </a:ext>
            </a:extLst>
          </p:cNvPr>
          <p:cNvPicPr>
            <a:picLocks noChangeAspect="1"/>
          </p:cNvPicPr>
          <p:nvPr/>
        </p:nvPicPr>
        <p:blipFill>
          <a:blip r:embed="rId6"/>
          <a:stretch>
            <a:fillRect/>
          </a:stretch>
        </p:blipFill>
        <p:spPr>
          <a:xfrm>
            <a:off x="5418791" y="2919080"/>
            <a:ext cx="961693" cy="1188300"/>
          </a:xfrm>
          <a:prstGeom prst="rect">
            <a:avLst/>
          </a:prstGeom>
        </p:spPr>
      </p:pic>
      <p:pic>
        <p:nvPicPr>
          <p:cNvPr id="8" name="Picture 7">
            <a:extLst>
              <a:ext uri="{FF2B5EF4-FFF2-40B4-BE49-F238E27FC236}">
                <a16:creationId xmlns:a16="http://schemas.microsoft.com/office/drawing/2014/main" id="{51205A30-2522-E94E-BBD7-916C4910751D}"/>
              </a:ext>
            </a:extLst>
          </p:cNvPr>
          <p:cNvPicPr>
            <a:picLocks noChangeAspect="1"/>
          </p:cNvPicPr>
          <p:nvPr/>
        </p:nvPicPr>
        <p:blipFill>
          <a:blip r:embed="rId7"/>
          <a:stretch>
            <a:fillRect/>
          </a:stretch>
        </p:blipFill>
        <p:spPr>
          <a:xfrm>
            <a:off x="5418791" y="5593781"/>
            <a:ext cx="806163" cy="1129950"/>
          </a:xfrm>
          <a:prstGeom prst="rect">
            <a:avLst/>
          </a:prstGeom>
        </p:spPr>
      </p:pic>
      <p:pic>
        <p:nvPicPr>
          <p:cNvPr id="9" name="Picture 8">
            <a:extLst>
              <a:ext uri="{FF2B5EF4-FFF2-40B4-BE49-F238E27FC236}">
                <a16:creationId xmlns:a16="http://schemas.microsoft.com/office/drawing/2014/main" id="{93688C18-05B8-844F-A6E3-D5F40F0AA5D0}"/>
              </a:ext>
            </a:extLst>
          </p:cNvPr>
          <p:cNvPicPr>
            <a:picLocks noChangeAspect="1"/>
          </p:cNvPicPr>
          <p:nvPr/>
        </p:nvPicPr>
        <p:blipFill>
          <a:blip r:embed="rId8"/>
          <a:stretch>
            <a:fillRect/>
          </a:stretch>
        </p:blipFill>
        <p:spPr>
          <a:xfrm>
            <a:off x="7993149" y="2004709"/>
            <a:ext cx="3075068" cy="426247"/>
          </a:xfrm>
          <a:prstGeom prst="rect">
            <a:avLst/>
          </a:prstGeom>
        </p:spPr>
      </p:pic>
      <p:pic>
        <p:nvPicPr>
          <p:cNvPr id="4" name="Audio 3">
            <a:hlinkClick r:id="" action="ppaction://media"/>
            <a:extLst>
              <a:ext uri="{FF2B5EF4-FFF2-40B4-BE49-F238E27FC236}">
                <a16:creationId xmlns:a16="http://schemas.microsoft.com/office/drawing/2014/main" id="{D33969D5-1FAB-D32A-7971-39AC7A9C5C99}"/>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0905067" y="5571067"/>
            <a:ext cx="1083733" cy="1083733"/>
          </a:xfrm>
          <a:prstGeom prst="rect">
            <a:avLst/>
          </a:prstGeom>
        </p:spPr>
      </p:pic>
    </p:spTree>
    <p:extLst>
      <p:ext uri="{BB962C8B-B14F-4D97-AF65-F5344CB8AC3E}">
        <p14:creationId xmlns:p14="http://schemas.microsoft.com/office/powerpoint/2010/main" val="4204371977"/>
      </p:ext>
    </p:extLst>
  </p:cSld>
  <p:clrMapOvr>
    <a:masterClrMapping/>
  </p:clrMapOvr>
  <mc:AlternateContent xmlns:mc="http://schemas.openxmlformats.org/markup-compatibility/2006" xmlns:p14="http://schemas.microsoft.com/office/powerpoint/2010/main">
    <mc:Choice Requires="p14">
      <p:transition spd="slow" p14:dur="2000" advTm="37953"/>
    </mc:Choice>
    <mc:Fallback xmlns="">
      <p:transition spd="slow" advTm="379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494" x="4518025" y="2346325"/>
          <p14:tracePt t="558" x="4506913" y="2346325"/>
          <p14:tracePt t="566" x="4495800" y="2346325"/>
          <p14:tracePt t="574" x="4479925" y="2346325"/>
          <p14:tracePt t="582" x="4457700" y="2351088"/>
          <p14:tracePt t="590" x="4441825" y="2351088"/>
          <p14:tracePt t="598" x="4403725" y="2362200"/>
          <p14:tracePt t="606" x="4370388" y="2362200"/>
          <p14:tracePt t="615" x="4327525" y="2362200"/>
          <p14:tracePt t="623" x="4278313" y="2362200"/>
          <p14:tracePt t="632" x="4229100" y="2362200"/>
          <p14:tracePt t="640" x="4179888" y="2362200"/>
          <p14:tracePt t="649" x="4137025" y="2362200"/>
          <p14:tracePt t="656" x="4098925" y="2362200"/>
          <p14:tracePt t="666" x="4076700" y="2362200"/>
          <p14:tracePt t="672" x="4038600" y="2351088"/>
          <p14:tracePt t="681" x="4011613" y="2351088"/>
          <p14:tracePt t="689" x="3989388" y="2346325"/>
          <p14:tracePt t="698" x="3973513" y="2346325"/>
          <p14:tracePt t="704" x="3962400" y="2346325"/>
          <p14:tracePt t="714" x="3951288" y="2346325"/>
          <p14:tracePt t="720" x="3951288" y="2335213"/>
          <p14:tracePt t="728" x="3946525" y="2335213"/>
          <p14:tracePt t="792" x="3946525" y="2346325"/>
          <p14:tracePt t="808" x="3951288" y="2346325"/>
          <p14:tracePt t="864" x="3962400" y="2346325"/>
          <p14:tracePt t="904" x="3973513" y="2346325"/>
          <p14:tracePt t="929" x="3984625" y="2346325"/>
          <p14:tracePt t="1267" x="3973513" y="2346325"/>
          <p14:tracePt t="1277" x="3951288" y="2346325"/>
          <p14:tracePt t="1284" x="3924300" y="2346325"/>
          <p14:tracePt t="1292" x="3897313" y="2346325"/>
          <p14:tracePt t="1300" x="3859213" y="2335213"/>
          <p14:tracePt t="1309" x="3821113" y="2324100"/>
          <p14:tracePt t="1317" x="3760788" y="2312988"/>
          <p14:tracePt t="1324" x="3657600" y="2308225"/>
          <p14:tracePt t="1333" x="3565525" y="2297113"/>
          <p14:tracePt t="1342" x="3455988" y="2274888"/>
          <p14:tracePt t="1349" x="3341688" y="2259013"/>
          <p14:tracePt t="1357" x="3238500" y="2247900"/>
          <p14:tracePt t="1367" x="3097213" y="2220913"/>
          <p14:tracePt t="1376" x="2971800" y="2209800"/>
          <p14:tracePt t="1387" x="2830513" y="2193925"/>
          <p14:tracePt t="1397" x="2693988" y="2182813"/>
          <p14:tracePt t="1399" x="2579688" y="2171700"/>
          <p14:tracePt t="1414" x="2525713" y="2160588"/>
          <p14:tracePt t="1415" x="2427288" y="2155825"/>
          <p14:tracePt t="1423" x="2351088" y="2144713"/>
          <p14:tracePt t="1432" x="2274888" y="2133600"/>
          <p14:tracePt t="1439" x="2220913" y="2122488"/>
          <p14:tracePt t="1449" x="2198688" y="2122488"/>
          <p14:tracePt t="1455" x="2160588" y="2117725"/>
          <p14:tracePt t="1464" x="2133600" y="2106613"/>
          <p14:tracePt t="1471" x="2106613" y="2095500"/>
          <p14:tracePt t="1482" x="2084388" y="2095500"/>
          <p14:tracePt t="1487" x="2079625" y="2084388"/>
          <p14:tracePt t="1497" x="2068513" y="2084388"/>
          <p14:tracePt t="1503" x="2057400" y="2079625"/>
          <p14:tracePt t="1535" x="2046288" y="2079625"/>
          <p14:tracePt t="1543" x="2046288" y="2068513"/>
          <p14:tracePt t="1559" x="2041525" y="2068513"/>
          <p14:tracePt t="1568" x="2041525" y="2057400"/>
          <p14:tracePt t="1576" x="2030413" y="2057400"/>
          <p14:tracePt t="1584" x="2030413" y="2046288"/>
          <p14:tracePt t="1599" x="2019300" y="2041525"/>
          <p14:tracePt t="1608" x="2008188" y="2041525"/>
          <p14:tracePt t="1616" x="2003425" y="2030413"/>
          <p14:tracePt t="1625" x="2003425" y="2019300"/>
          <p14:tracePt t="1633" x="1992313" y="2019300"/>
          <p14:tracePt t="1641" x="1981200" y="2008188"/>
          <p14:tracePt t="1649" x="1970088" y="2008188"/>
          <p14:tracePt t="1657" x="1965325" y="2003425"/>
          <p14:tracePt t="1666" x="1954213" y="2003425"/>
          <p14:tracePt t="1674" x="1943100" y="1992313"/>
          <p14:tracePt t="1683" x="1927225" y="1981200"/>
          <p14:tracePt t="1688" x="1893888" y="1970088"/>
          <p14:tracePt t="1699" x="1889125" y="1965325"/>
          <p14:tracePt t="1704" x="1855788" y="1954213"/>
          <p14:tracePt t="1715" x="1851025" y="1954213"/>
          <p14:tracePt t="1722" x="1812925" y="1931988"/>
          <p14:tracePt t="1731" x="1801813" y="1931988"/>
          <p14:tracePt t="1738" x="1774825" y="1927225"/>
          <p14:tracePt t="1748" x="1763713" y="1927225"/>
          <p14:tracePt t="1755" x="1741488" y="1916113"/>
          <p14:tracePt t="1764" x="1736725" y="1916113"/>
          <p14:tracePt t="1771" x="1725613" y="1905000"/>
          <p14:tracePt t="1779" x="1714500" y="1905000"/>
          <p14:tracePt t="1833" x="1714500" y="1916113"/>
          <p14:tracePt t="2091" x="1703388" y="1916113"/>
          <p14:tracePt t="2100" x="1698625" y="1916113"/>
          <p14:tracePt t="2108" x="1676400" y="1905000"/>
          <p14:tracePt t="2118" x="1665288" y="1905000"/>
          <p14:tracePt t="2126" x="1638300" y="1889125"/>
          <p14:tracePt t="2133" x="1622425" y="1889125"/>
          <p14:tracePt t="2142" x="1611313" y="1878013"/>
          <p14:tracePt t="2150" x="1562100" y="1866900"/>
          <p14:tracePt t="2157" x="1550988" y="1855788"/>
          <p14:tracePt t="2166" x="1524000" y="1851025"/>
          <p14:tracePt t="2173" x="1508125" y="1839913"/>
          <p14:tracePt t="2180" x="1474788" y="1828800"/>
          <p14:tracePt t="2189" x="1458913" y="1828800"/>
          <p14:tracePt t="2198" x="1436688" y="1828800"/>
          <p14:tracePt t="2206" x="1420813" y="1817688"/>
          <p14:tracePt t="2215" x="1398588" y="1817688"/>
          <p14:tracePt t="2224" x="1393825" y="1817688"/>
          <p14:tracePt t="2231" x="1371600" y="1812925"/>
          <p14:tracePt t="2240" x="1360488" y="1812925"/>
          <p14:tracePt t="2247" x="1355725" y="1812925"/>
          <p14:tracePt t="2257" x="1344613" y="1812925"/>
          <p14:tracePt t="2263" x="1333500" y="1801813"/>
          <p14:tracePt t="2285" x="1322388" y="1801813"/>
          <p14:tracePt t="3092" x="1333500" y="1801813"/>
          <p14:tracePt t="3108" x="1344613" y="1801813"/>
          <p14:tracePt t="3125" x="1355725" y="1801813"/>
          <p14:tracePt t="3149" x="1360488" y="1801813"/>
          <p14:tracePt t="3157" x="1360488" y="1812925"/>
          <p14:tracePt t="3181" x="1371600" y="1812925"/>
          <p14:tracePt t="3278" x="1382713" y="1812925"/>
          <p14:tracePt t="3570" x="1393825" y="1812925"/>
          <p14:tracePt t="3601" x="1398588" y="1801813"/>
          <p14:tracePt t="3633" x="1409700" y="1801813"/>
          <p14:tracePt t="3657" x="1409700" y="1790700"/>
          <p14:tracePt t="3667" x="1420813" y="1790700"/>
          <p14:tracePt t="4085" x="1420813" y="1779588"/>
          <p14:tracePt t="4618" x="1431925" y="1779588"/>
          <p14:tracePt t="4627" x="1431925" y="1774825"/>
          <p14:tracePt t="4642" x="1436688" y="1774825"/>
          <p14:tracePt t="5643" x="1447800" y="1763713"/>
          <p14:tracePt t="5659" x="1458913" y="1763713"/>
          <p14:tracePt t="5675" x="1470025" y="1763713"/>
          <p14:tracePt t="5685" x="1470025" y="1752600"/>
          <p14:tracePt t="5692" x="1474788" y="1752600"/>
          <p14:tracePt t="5724" x="1485900" y="1752600"/>
          <p14:tracePt t="6006" x="1474788" y="1752600"/>
          <p14:tracePt t="6031" x="1470025" y="1752600"/>
          <p14:tracePt t="6087" x="1458913" y="1752600"/>
          <p14:tracePt t="7027" x="1470025" y="1752600"/>
          <p14:tracePt t="7052" x="1474788" y="1752600"/>
          <p14:tracePt t="7060" x="1485900" y="1752600"/>
          <p14:tracePt t="7068" x="1497013" y="1752600"/>
          <p14:tracePt t="7076" x="1508125" y="1752600"/>
          <p14:tracePt t="7085" x="1512888" y="1752600"/>
          <p14:tracePt t="7092" x="1524000" y="1752600"/>
          <p14:tracePt t="7100" x="1535113" y="1752600"/>
          <p14:tracePt t="7108" x="1546225" y="1752600"/>
          <p14:tracePt t="7117" x="1550988" y="1752600"/>
          <p14:tracePt t="7125" x="1562100" y="1752600"/>
          <p14:tracePt t="7133" x="1573213" y="1752600"/>
          <p14:tracePt t="7141" x="1584325" y="1752600"/>
          <p14:tracePt t="7149" x="1589088" y="1763713"/>
          <p14:tracePt t="7157" x="1600200" y="1763713"/>
          <p14:tracePt t="7174" x="1611313" y="1763713"/>
          <p14:tracePt t="7189" x="1622425" y="1763713"/>
          <p14:tracePt t="7229" x="1627188" y="1763713"/>
          <p14:tracePt t="7261" x="1638300" y="1763713"/>
          <p14:tracePt t="7286" x="1649413" y="1763713"/>
          <p14:tracePt t="7310" x="1660525" y="1763713"/>
          <p14:tracePt t="7334" x="1665288" y="1763713"/>
          <p14:tracePt t="7358" x="1676400" y="1763713"/>
          <p14:tracePt t="7398" x="1687513" y="1763713"/>
          <p14:tracePt t="7447" x="1698625" y="1763713"/>
          <p14:tracePt t="7463" x="1703388" y="1763713"/>
          <p14:tracePt t="7471" x="1714500" y="1763713"/>
          <p14:tracePt t="7480" x="1725613" y="1763713"/>
          <p14:tracePt t="7498" x="1736725" y="1763713"/>
          <p14:tracePt t="7504" x="1752600" y="1763713"/>
          <p14:tracePt t="7512" x="1763713" y="1763713"/>
          <p14:tracePt t="7520" x="1774825" y="1774825"/>
          <p14:tracePt t="7529" x="1779588" y="1774825"/>
          <p14:tracePt t="7538" x="1790700" y="1774825"/>
          <p14:tracePt t="7553" x="1801813" y="1774825"/>
          <p14:tracePt t="7561" x="1812925" y="1774825"/>
          <p14:tracePt t="7569" x="1817688" y="1774825"/>
          <p14:tracePt t="7585" x="1828800" y="1779588"/>
          <p14:tracePt t="7601" x="1839913" y="1779588"/>
          <p14:tracePt t="7610" x="1851025" y="1779588"/>
          <p14:tracePt t="7618" x="1855788" y="1779588"/>
          <p14:tracePt t="7626" x="1866900" y="1779588"/>
          <p14:tracePt t="7633" x="1878013" y="1779588"/>
          <p14:tracePt t="7642" x="1889125" y="1779588"/>
          <p14:tracePt t="7650" x="1893888" y="1779588"/>
          <p14:tracePt t="7658" x="1905000" y="1779588"/>
          <p14:tracePt t="7666" x="1927225" y="1779588"/>
          <p14:tracePt t="7674" x="1931988" y="1779588"/>
          <p14:tracePt t="7683" x="1943100" y="1779588"/>
          <p14:tracePt t="7690" x="1965325" y="1779588"/>
          <p14:tracePt t="7701" x="1981200" y="1779588"/>
          <p14:tracePt t="7706" x="1992313" y="1779588"/>
          <p14:tracePt t="7716" x="2008188" y="1779588"/>
          <p14:tracePt t="7723" x="2019300" y="1779588"/>
          <p14:tracePt t="7733" x="2041525" y="1779588"/>
          <p14:tracePt t="7738" x="2046288" y="1790700"/>
          <p14:tracePt t="7750" x="2057400" y="1790700"/>
          <p14:tracePt t="7754" x="2068513" y="1790700"/>
          <p14:tracePt t="7765" x="2079625" y="1790700"/>
          <p14:tracePt t="7770" x="2084388" y="1790700"/>
          <p14:tracePt t="7782" x="2095500" y="1790700"/>
          <p14:tracePt t="7787" x="2095500" y="1801813"/>
          <p14:tracePt t="7799" x="2106613" y="1801813"/>
          <p14:tracePt t="7810" x="2117725" y="1801813"/>
          <p14:tracePt t="7835" x="2122488" y="1801813"/>
          <p14:tracePt t="8117" x="2133600" y="1801813"/>
          <p14:tracePt t="8126" x="2160588" y="1801813"/>
          <p14:tracePt t="8135" x="2198688" y="1801813"/>
          <p14:tracePt t="8143" x="2236788" y="1801813"/>
          <p14:tracePt t="8153" x="2270125" y="1801813"/>
          <p14:tracePt t="8159" x="2297113" y="1801813"/>
          <p14:tracePt t="8168" x="2324100" y="1812925"/>
          <p14:tracePt t="8173" x="2346325" y="1812925"/>
          <p14:tracePt t="8184" x="2362200" y="1812925"/>
          <p14:tracePt t="8191" x="2411413" y="1812925"/>
          <p14:tracePt t="8203" x="2438400" y="1812925"/>
          <p14:tracePt t="8208" x="2465388" y="1812925"/>
          <p14:tracePt t="8214" x="2498725" y="1812925"/>
          <p14:tracePt t="8223" x="2525713" y="1812925"/>
          <p14:tracePt t="8232" x="2563813" y="1817688"/>
          <p14:tracePt t="8239" x="2574925" y="1817688"/>
          <p14:tracePt t="8249" x="2601913" y="1817688"/>
          <p14:tracePt t="8255" x="2617788" y="1817688"/>
          <p14:tracePt t="8265" x="2640013" y="1817688"/>
          <p14:tracePt t="8272" x="2655888" y="1828800"/>
          <p14:tracePt t="8279" x="2689225" y="1828800"/>
          <p14:tracePt t="8288" x="2693988" y="1828800"/>
          <p14:tracePt t="8295" x="2727325" y="1828800"/>
          <p14:tracePt t="8306" x="2743200" y="1839913"/>
          <p14:tracePt t="8311" x="2765425" y="1839913"/>
          <p14:tracePt t="8323" x="2770188" y="1851025"/>
          <p14:tracePt t="8329" x="2781300" y="1851025"/>
          <p14:tracePt t="8338" x="2803525" y="1851025"/>
          <p14:tracePt t="8345" x="2808288" y="1851025"/>
          <p14:tracePt t="8354" x="2819400" y="1855788"/>
          <p14:tracePt t="8367" x="2830513" y="1855788"/>
          <p14:tracePt t="8399" x="2841625" y="1855788"/>
          <p14:tracePt t="8472" x="2846388" y="1855788"/>
          <p14:tracePt t="8488" x="2857500" y="1855788"/>
          <p14:tracePt t="8513" x="2868613" y="1855788"/>
          <p14:tracePt t="8522" x="2879725" y="1855788"/>
          <p14:tracePt t="8530" x="2884488" y="1855788"/>
          <p14:tracePt t="8545" x="2895600" y="1855788"/>
          <p14:tracePt t="8555" x="2906713" y="1855788"/>
          <p14:tracePt t="8563" x="2917825" y="1855788"/>
          <p14:tracePt t="8577" x="2922588" y="1855788"/>
          <p14:tracePt t="8588" x="2933700" y="1855788"/>
          <p14:tracePt t="8602" x="2944813" y="1855788"/>
          <p14:tracePt t="8626" x="2955925" y="1855788"/>
          <p14:tracePt t="8763" x="2960688" y="1855788"/>
          <p14:tracePt t="8795" x="2971800" y="1855788"/>
          <p14:tracePt t="8844" x="2982913" y="1855788"/>
          <p14:tracePt t="12549" x="2994025" y="1855788"/>
          <p14:tracePt t="12566" x="2998788" y="1855788"/>
          <p14:tracePt t="12574" x="3009900" y="1855788"/>
          <p14:tracePt t="12582" x="3021013" y="1855788"/>
          <p14:tracePt t="12591" x="3032125" y="1855788"/>
          <p14:tracePt t="12599" x="3036888" y="1855788"/>
          <p14:tracePt t="12605" x="3048000" y="1855788"/>
          <p14:tracePt t="12615" x="3059113" y="1855788"/>
          <p14:tracePt t="12623" x="3070225" y="1855788"/>
          <p14:tracePt t="12639" x="3074988" y="1855788"/>
          <p14:tracePt t="12645" x="3086100" y="1855788"/>
          <p14:tracePt t="12664" x="3097213" y="1851025"/>
          <p14:tracePt t="12695" x="3108325" y="1851025"/>
          <p14:tracePt t="13195" x="3146425" y="1851025"/>
          <p14:tracePt t="13204" x="3184525" y="1851025"/>
          <p14:tracePt t="13212" x="3222625" y="1851025"/>
          <p14:tracePt t="13220" x="3260725" y="1851025"/>
          <p14:tracePt t="13229" x="3298825" y="1851025"/>
          <p14:tracePt t="13237" x="3336925" y="1851025"/>
          <p14:tracePt t="13242" x="3390900" y="1851025"/>
          <p14:tracePt t="13252" x="3451225" y="1851025"/>
          <p14:tracePt t="13261" x="3467100" y="1851025"/>
          <p14:tracePt t="13267" x="3505200" y="1851025"/>
          <p14:tracePt t="13277" x="3543300" y="1851025"/>
          <p14:tracePt t="13285" x="3565525" y="1851025"/>
          <p14:tracePt t="13292" x="3581400" y="1851025"/>
          <p14:tracePt t="13302" x="3603625" y="1851025"/>
          <p14:tracePt t="13309" x="3619500" y="1851025"/>
          <p14:tracePt t="13316" x="3641725" y="1851025"/>
          <p14:tracePt t="13324" x="3657600" y="1851025"/>
          <p14:tracePt t="13334" x="3668713" y="1851025"/>
          <p14:tracePt t="13341" x="3684588" y="1851025"/>
          <p14:tracePt t="13350" x="3706813" y="1851025"/>
          <p14:tracePt t="13357" x="3722688" y="1851025"/>
          <p14:tracePt t="13365" x="3733800" y="1851025"/>
          <p14:tracePt t="13373" x="3756025" y="1851025"/>
          <p14:tracePt t="13381" x="3760788" y="1851025"/>
          <p14:tracePt t="13390" x="3783013" y="1851025"/>
          <p14:tracePt t="13407" x="3794125" y="1851025"/>
          <p14:tracePt t="13416" x="3798888" y="1851025"/>
          <p14:tracePt t="13438" x="3810000" y="1851025"/>
          <p14:tracePt t="13550" x="3798888" y="1851025"/>
          <p14:tracePt t="13567" x="3794125" y="1839913"/>
          <p14:tracePt t="13576" x="3783013" y="1839913"/>
          <p14:tracePt t="13582" x="3760788" y="1828800"/>
          <p14:tracePt t="13590" x="3756025" y="1828800"/>
          <p14:tracePt t="13600" x="3744913" y="1817688"/>
          <p14:tracePt t="13608" x="3733800" y="1817688"/>
          <p14:tracePt t="13615" x="3717925" y="1812925"/>
          <p14:tracePt t="13624" x="3706813" y="1812925"/>
          <p14:tracePt t="13631" x="3695700" y="1812925"/>
          <p14:tracePt t="13638" x="3695700" y="1801813"/>
          <p14:tracePt t="13649" x="3684588" y="1801813"/>
          <p14:tracePt t="13664" x="3679825" y="1801813"/>
          <p14:tracePt t="14124" x="3668713" y="1801813"/>
          <p14:tracePt t="14188" x="3668713" y="1790700"/>
          <p14:tracePt t="14204" x="3657600" y="1790700"/>
          <p14:tracePt t="14237" x="3646488" y="1790700"/>
          <p14:tracePt t="14472" x="3646488" y="1779588"/>
          <p14:tracePt t="14479" x="3641725" y="1779588"/>
          <p14:tracePt t="14495" x="3641725" y="1774825"/>
          <p14:tracePt t="14504" x="3630613" y="1774825"/>
          <p14:tracePt t="14510" x="3630613" y="1763713"/>
          <p14:tracePt t="14528" x="3619500" y="1763713"/>
          <p14:tracePt t="14552" x="3619500" y="1752600"/>
          <p14:tracePt t="14576" x="3608388" y="1752600"/>
          <p14:tracePt t="17029" x="3619500" y="1752600"/>
          <p14:tracePt t="17039" x="3630613" y="1752600"/>
          <p14:tracePt t="17045" x="3641725" y="1752600"/>
          <p14:tracePt t="17056" x="3646488" y="1752600"/>
          <p14:tracePt t="17063" x="3657600" y="1752600"/>
          <p14:tracePt t="17069" x="3679825" y="1752600"/>
          <p14:tracePt t="17077" x="3695700" y="1763713"/>
          <p14:tracePt t="17086" x="3706813" y="1763713"/>
          <p14:tracePt t="17095" x="3722688" y="1763713"/>
          <p14:tracePt t="17104" x="3744913" y="1774825"/>
          <p14:tracePt t="17112" x="3756025" y="1774825"/>
          <p14:tracePt t="17120" x="3771900" y="1774825"/>
          <p14:tracePt t="17127" x="3794125" y="1779588"/>
          <p14:tracePt t="17134" x="3798888" y="1779588"/>
          <p14:tracePt t="17142" x="3821113" y="1779588"/>
          <p14:tracePt t="17149" x="3832225" y="1790700"/>
          <p14:tracePt t="17159" x="3848100" y="1790700"/>
          <p14:tracePt t="17168" x="3859213" y="1790700"/>
          <p14:tracePt t="17175" x="3870325" y="1790700"/>
          <p14:tracePt t="17184" x="3875088" y="1801813"/>
          <p14:tracePt t="17193" x="3886200" y="1801813"/>
          <p14:tracePt t="17203" x="3908425" y="1801813"/>
          <p14:tracePt t="17214" x="3924300" y="1801813"/>
          <p14:tracePt t="17222" x="3935413" y="1801813"/>
          <p14:tracePt t="17233" x="3946525" y="1801813"/>
          <p14:tracePt t="17241" x="3951288" y="1812925"/>
          <p14:tracePt t="17249" x="3962400" y="1812925"/>
          <p14:tracePt t="17257" x="3973513" y="1812925"/>
          <p14:tracePt t="17264" x="3984625" y="1812925"/>
          <p14:tracePt t="17272" x="3989388" y="1812925"/>
          <p14:tracePt t="17279" x="4000500" y="1812925"/>
          <p14:tracePt t="17290" x="4011613" y="1812925"/>
          <p14:tracePt t="17299" x="4022725" y="1812925"/>
          <p14:tracePt t="17306" x="4027488" y="1817688"/>
          <p14:tracePt t="17315" x="4038600" y="1817688"/>
          <p14:tracePt t="17328" x="4049713" y="1817688"/>
          <p14:tracePt t="17338" x="4060825" y="1817688"/>
          <p14:tracePt t="17344" x="4065588" y="1817688"/>
          <p14:tracePt t="17355" x="4076700" y="1817688"/>
          <p14:tracePt t="17369" x="4087813" y="1817688"/>
          <p14:tracePt t="17375" x="4098925" y="1817688"/>
          <p14:tracePt t="17387" x="4103688" y="1817688"/>
          <p14:tracePt t="17393" x="4114800" y="1817688"/>
          <p14:tracePt t="17409" x="4125913" y="1817688"/>
          <p14:tracePt t="17420" x="4137025" y="1817688"/>
          <p14:tracePt t="17433" x="4141788" y="1817688"/>
          <p14:tracePt t="17443" x="4152900" y="1817688"/>
          <p14:tracePt t="17458" x="4164013" y="1817688"/>
          <p14:tracePt t="17468" x="4175125" y="1817688"/>
          <p14:tracePt t="17487" x="4179888" y="1817688"/>
          <p14:tracePt t="17499" x="4191000" y="1817688"/>
          <p14:tracePt t="17514" x="4202113" y="1817688"/>
          <p14:tracePt t="17547" x="4213225" y="1817688"/>
          <p14:tracePt t="17563" x="4217988" y="1817688"/>
          <p14:tracePt t="17579" x="4229100" y="1817688"/>
          <p14:tracePt t="17595" x="4240213" y="1812925"/>
          <p14:tracePt t="17611" x="4251325" y="1812925"/>
          <p14:tracePt t="17621" x="4256088" y="1812925"/>
          <p14:tracePt t="17636" x="4267200" y="1812925"/>
          <p14:tracePt t="17645" x="4278313" y="1812925"/>
          <p14:tracePt t="17660" x="4289425" y="1801813"/>
          <p14:tracePt t="17676" x="4294188" y="1801813"/>
          <p14:tracePt t="17683" x="4305300" y="1801813"/>
          <p14:tracePt t="17692" x="4316413" y="1790700"/>
          <p14:tracePt t="17701" x="4327525" y="1790700"/>
          <p14:tracePt t="17717" x="4332288" y="1790700"/>
          <p14:tracePt t="17722" x="4343400" y="1790700"/>
          <p14:tracePt t="17734" x="4343400" y="1779588"/>
          <p14:tracePt t="17740" x="4354513" y="1779588"/>
          <p14:tracePt t="17754" x="4365625" y="1779588"/>
          <p14:tracePt t="17755" x="4370388" y="1779588"/>
          <p14:tracePt t="17766" x="4381500" y="1779588"/>
          <p14:tracePt t="17781" x="4392613" y="1774825"/>
          <p14:tracePt t="17797" x="4403725" y="1774825"/>
          <p14:tracePt t="17807" x="4408488" y="1774825"/>
          <p14:tracePt t="17813" x="4419600" y="1774825"/>
          <p14:tracePt t="17823" x="4441825" y="1774825"/>
          <p14:tracePt t="17837" x="4457700" y="1774825"/>
          <p14:tracePt t="17847" x="4479925" y="1763713"/>
          <p14:tracePt t="17854" x="4495800" y="1763713"/>
          <p14:tracePt t="17862" x="4506913" y="1763713"/>
          <p14:tracePt t="17870" x="4522788" y="1763713"/>
          <p14:tracePt t="17878" x="4545013" y="1763713"/>
          <p14:tracePt t="17887" x="4556125" y="1752600"/>
          <p14:tracePt t="17895" x="4572000" y="1752600"/>
          <p14:tracePt t="17904" x="4594225" y="1752600"/>
          <p14:tracePt t="17911" x="4610100" y="1752600"/>
          <p14:tracePt t="17921" x="4621213" y="1752600"/>
          <p14:tracePt t="17927" x="4637088" y="1752600"/>
          <p14:tracePt t="17938" x="4648200" y="1752600"/>
          <p14:tracePt t="17945" x="4659313" y="1752600"/>
          <p14:tracePt t="17954" x="4675188" y="1752600"/>
          <p14:tracePt t="17958" x="4686300" y="1752600"/>
          <p14:tracePt t="17968" x="4697413" y="1752600"/>
          <p14:tracePt t="17974" x="4708525" y="1752600"/>
          <p14:tracePt t="17987" x="4724400" y="1752600"/>
          <p14:tracePt t="17993" x="4735513" y="1752600"/>
          <p14:tracePt t="18000" x="4751388" y="1752600"/>
          <p14:tracePt t="18007" x="4762500" y="1752600"/>
          <p14:tracePt t="18015" x="4773613" y="1752600"/>
          <p14:tracePt t="18022" x="4789488" y="1752600"/>
          <p14:tracePt t="18033" x="4800600" y="1752600"/>
          <p14:tracePt t="18039" x="4811713" y="1752600"/>
          <p14:tracePt t="18047" x="4827588" y="1752600"/>
          <p14:tracePt t="18054" x="4838700" y="1752600"/>
          <p14:tracePt t="18062" x="4860925" y="1752600"/>
          <p14:tracePt t="18074" x="4865688" y="1752600"/>
          <p14:tracePt t="18080" x="4887913" y="1752600"/>
          <p14:tracePt t="18091" x="4899025" y="1752600"/>
          <p14:tracePt t="18093" x="4914900" y="1752600"/>
          <p14:tracePt t="18105" x="4937125" y="1752600"/>
          <p14:tracePt t="18111" x="4941888" y="1752600"/>
          <p14:tracePt t="18121" x="4964113" y="1752600"/>
          <p14:tracePt t="18128" x="4975225" y="1752600"/>
          <p14:tracePt t="18138" x="4991100" y="1752600"/>
          <p14:tracePt t="18144" x="5002213" y="1752600"/>
          <p14:tracePt t="18152" x="5013325" y="1752600"/>
          <p14:tracePt t="18410" x="5051425" y="1752600"/>
          <p14:tracePt t="18420" x="5089525" y="1752600"/>
          <p14:tracePt t="18425" x="5127625" y="1752600"/>
          <p14:tracePt t="18436" x="5170488" y="1752600"/>
          <p14:tracePt t="18442" x="5208588" y="1752600"/>
          <p14:tracePt t="18449" x="5257800" y="1752600"/>
          <p14:tracePt t="18457" x="5295900" y="1752600"/>
          <p14:tracePt t="18465" x="5372100" y="1752600"/>
          <p14:tracePt t="18477" x="5437188" y="1752600"/>
          <p14:tracePt t="18483" x="5486400" y="1752600"/>
          <p14:tracePt t="18492" x="5535613" y="1752600"/>
          <p14:tracePt t="18500" x="5551488" y="1752600"/>
          <p14:tracePt t="18510" x="5589588" y="1752600"/>
          <p14:tracePt t="18518" x="5622925" y="1752600"/>
          <p14:tracePt t="18526" x="5638800" y="1752600"/>
          <p14:tracePt t="18537" x="5661025" y="1752600"/>
          <p14:tracePt t="18538" x="5676900" y="1763713"/>
          <p14:tracePt t="18549" x="5688013" y="1763713"/>
          <p14:tracePt t="18555" x="5699125" y="1763713"/>
          <p14:tracePt t="18563" x="5703888" y="1774825"/>
          <p14:tracePt t="18572" x="5715000" y="1774825"/>
          <p14:tracePt t="18589" x="5726113" y="1774825"/>
          <p14:tracePt t="18612" x="5737225" y="1774825"/>
          <p14:tracePt t="18684" x="5726113" y="1774825"/>
          <p14:tracePt t="18709" x="5715000" y="1774825"/>
          <p14:tracePt t="18749" x="5703888" y="1774825"/>
          <p14:tracePt t="18967" x="5699125" y="1779588"/>
          <p14:tracePt t="18977" x="5699125" y="1790700"/>
          <p14:tracePt t="18983" x="5688013" y="1790700"/>
          <p14:tracePt t="18990" x="5676900" y="1801813"/>
          <p14:tracePt t="18999" x="5661025" y="1801813"/>
          <p14:tracePt t="19007" x="5649913" y="1812925"/>
          <p14:tracePt t="19015" x="5627688" y="1812925"/>
          <p14:tracePt t="19023" x="5611813" y="1817688"/>
          <p14:tracePt t="19033" x="5589588" y="1817688"/>
          <p14:tracePt t="19041" x="5573713" y="1817688"/>
          <p14:tracePt t="19049" x="5562600" y="1828800"/>
          <p14:tracePt t="19058" x="5546725" y="1828800"/>
          <p14:tracePt t="19066" x="5524500" y="1828800"/>
          <p14:tracePt t="19073" x="5513388" y="1828800"/>
          <p14:tracePt t="19081" x="5508625" y="1828800"/>
          <p14:tracePt t="19089" x="5497513" y="1828800"/>
          <p14:tracePt t="19097" x="5486400" y="1828800"/>
          <p14:tracePt t="19114" x="5475288" y="1828800"/>
          <p14:tracePt t="19120" x="5470525" y="1828800"/>
          <p14:tracePt t="19133" x="5470525" y="1817688"/>
          <p14:tracePt t="19139" x="5459413" y="1817688"/>
          <p14:tracePt t="19146" x="5448300" y="1812925"/>
          <p14:tracePt t="19155" x="5437188" y="1812925"/>
          <p14:tracePt t="19162" x="5437188" y="1801813"/>
          <p14:tracePt t="19170" x="5432425" y="1801813"/>
          <p14:tracePt t="19179" x="5432425" y="1790700"/>
          <p14:tracePt t="19186" x="5421313" y="1779588"/>
          <p14:tracePt t="19196" x="5410200" y="1779588"/>
          <p14:tracePt t="19208" x="5399088" y="1774825"/>
          <p14:tracePt t="19219" x="5394325" y="1774825"/>
          <p14:tracePt t="19234" x="5383213" y="1763713"/>
          <p14:tracePt t="19241" x="5372100" y="1763713"/>
          <p14:tracePt t="19250" x="5360988" y="1763713"/>
          <p14:tracePt t="19266" x="5356225" y="1763713"/>
          <p14:tracePt t="19274" x="5345113" y="1763713"/>
          <p14:tracePt t="19290" x="5334000" y="1763713"/>
          <p14:tracePt t="19301" x="5322888" y="1763713"/>
          <p14:tracePt t="19307" x="5318125" y="1774825"/>
          <p14:tracePt t="19316" x="5307013" y="1774825"/>
          <p14:tracePt t="19324" x="5295900" y="1779588"/>
          <p14:tracePt t="19333" x="5284788" y="1790700"/>
          <p14:tracePt t="19341" x="5280025" y="1790700"/>
          <p14:tracePt t="19350" x="5257800" y="1801813"/>
          <p14:tracePt t="19359" x="5246688" y="1801813"/>
          <p14:tracePt t="19368" x="5241925" y="1812925"/>
          <p14:tracePt t="19378" x="5219700" y="1817688"/>
          <p14:tracePt t="19387" x="5208588" y="1817688"/>
          <p14:tracePt t="19395" x="5192713" y="1817688"/>
          <p14:tracePt t="19403" x="5181600" y="1828800"/>
          <p14:tracePt t="19413" x="5165725" y="1828800"/>
          <p14:tracePt t="19421" x="5143500" y="1828800"/>
          <p14:tracePt t="19429" x="5132388" y="1839913"/>
          <p14:tracePt t="19437" x="5105400" y="1839913"/>
          <p14:tracePt t="19446" x="5094288" y="1839913"/>
          <p14:tracePt t="19453" x="5067300" y="1839913"/>
          <p14:tracePt t="19463" x="5051425" y="1839913"/>
          <p14:tracePt t="19470" x="5029200" y="1839913"/>
          <p14:tracePt t="19479" x="5002213" y="1839913"/>
          <p14:tracePt t="19487" x="4979988" y="1839913"/>
          <p14:tracePt t="19496" x="4964113" y="1839913"/>
          <p14:tracePt t="19503" x="4941888" y="1839913"/>
          <p14:tracePt t="19512" x="4926013" y="1839913"/>
          <p14:tracePt t="19520" x="4903788" y="1839913"/>
          <p14:tracePt t="19529" x="4887913" y="1828800"/>
          <p14:tracePt t="19538" x="4865688" y="1828800"/>
          <p14:tracePt t="19541" x="4849813" y="1828800"/>
          <p14:tracePt t="19547" x="4838700" y="1828800"/>
          <p14:tracePt t="19558" x="4822825" y="1828800"/>
          <p14:tracePt t="19565" x="4811713" y="1828800"/>
          <p14:tracePt t="19573" x="4789488" y="1828800"/>
          <p14:tracePt t="19582" x="4784725" y="1828800"/>
          <p14:tracePt t="19590" x="4762500" y="1828800"/>
          <p14:tracePt t="19598" x="4751388" y="1828800"/>
          <p14:tracePt t="19606" x="4735513" y="1828800"/>
          <p14:tracePt t="19614" x="4724400" y="1839913"/>
          <p14:tracePt t="19623" x="4713288" y="1839913"/>
          <p14:tracePt t="19632" x="4697413" y="1851025"/>
          <p14:tracePt t="19640" x="4686300" y="1855788"/>
          <p14:tracePt t="19651" x="4670425" y="1855788"/>
          <p14:tracePt t="19659" x="4648200" y="1866900"/>
          <p14:tracePt t="19663" x="4632325" y="1866900"/>
          <p14:tracePt t="19670" x="4621213" y="1878013"/>
          <p14:tracePt t="19679" x="4610100" y="1878013"/>
          <p14:tracePt t="19688" x="4598988" y="1878013"/>
          <p14:tracePt t="19696" x="4594225" y="1889125"/>
          <p14:tracePt t="19709" x="4583113" y="1889125"/>
          <p14:tracePt t="19735" x="4583113" y="1893888"/>
          <p14:tracePt t="20250" x="4594225" y="1893888"/>
          <p14:tracePt t="20260" x="4598988" y="1893888"/>
          <p14:tracePt t="20275" x="4610100" y="1893888"/>
          <p14:tracePt t="20285" x="4621213" y="1893888"/>
          <p14:tracePt t="20299" x="4632325" y="1893888"/>
          <p14:tracePt t="20309" x="4637088" y="1893888"/>
          <p14:tracePt t="20323" x="4648200" y="1893888"/>
          <p14:tracePt t="20333" x="4659313" y="1893888"/>
          <p14:tracePt t="20339" x="4670425" y="1893888"/>
          <p14:tracePt t="20346" x="4675188" y="1893888"/>
          <p14:tracePt t="20355" x="4697413" y="1893888"/>
          <p14:tracePt t="20362" x="4708525" y="1893888"/>
          <p14:tracePt t="20370" x="4713288" y="1893888"/>
          <p14:tracePt t="20383" x="4724400" y="1893888"/>
          <p14:tracePt t="20388" x="4735513" y="1893888"/>
          <p14:tracePt t="20396" x="4746625" y="1893888"/>
          <p14:tracePt t="20404" x="4751388" y="1905000"/>
          <p14:tracePt t="20412" x="4762500" y="1905000"/>
          <p14:tracePt t="20420" x="4773613" y="1916113"/>
          <p14:tracePt t="20436" x="4784725" y="1927225"/>
          <p14:tracePt t="20452" x="4784725" y="1931988"/>
          <p14:tracePt t="20476" x="4784725" y="1943100"/>
          <p14:tracePt t="20509" x="4773613" y="1954213"/>
          <p14:tracePt t="20515" x="4762500" y="1954213"/>
          <p14:tracePt t="20526" x="4751388" y="1954213"/>
          <p14:tracePt t="20532" x="4746625" y="1965325"/>
          <p14:tracePt t="20545" x="4724400" y="1965325"/>
          <p14:tracePt t="20552" x="4708525" y="1970088"/>
          <p14:tracePt t="20562" x="4686300" y="1970088"/>
          <p14:tracePt t="20570" x="4670425" y="1970088"/>
          <p14:tracePt t="20573" x="4632325" y="1981200"/>
          <p14:tracePt t="20580" x="4621213" y="1992313"/>
          <p14:tracePt t="20589" x="4594225" y="1992313"/>
          <p14:tracePt t="20596" x="4572000" y="1992313"/>
          <p14:tracePt t="20607" x="4556125" y="2003425"/>
          <p14:tracePt t="20615" x="4522788" y="2003425"/>
          <p14:tracePt t="20622" x="4506913" y="2003425"/>
          <p14:tracePt t="20629" x="4484688" y="2008188"/>
          <p14:tracePt t="20638" x="4468813" y="2008188"/>
          <p14:tracePt t="20646" x="4446588" y="2019300"/>
          <p14:tracePt t="20654" x="4441825" y="2019300"/>
          <p14:tracePt t="20666" x="4419600" y="2019300"/>
          <p14:tracePt t="20673" x="4403725" y="2030413"/>
          <p14:tracePt t="20682" x="4392613" y="2030413"/>
          <p14:tracePt t="20690" x="4370388" y="2030413"/>
          <p14:tracePt t="20698" x="4365625" y="2041525"/>
          <p14:tracePt t="20707" x="4354513" y="2041525"/>
          <p14:tracePt t="20715" x="4343400" y="2041525"/>
          <p14:tracePt t="20723" x="4332288" y="2041525"/>
          <p14:tracePt t="20732" x="4327525" y="2041525"/>
          <p14:tracePt t="20740" x="4316413" y="2041525"/>
          <p14:tracePt t="20748" x="4305300" y="2041525"/>
          <p14:tracePt t="20784" x="4294188" y="2041525"/>
          <p14:tracePt t="20881" x="4305300" y="2041525"/>
          <p14:tracePt t="20897" x="4316413" y="2041525"/>
          <p14:tracePt t="20921" x="4327525" y="2041525"/>
          <p14:tracePt t="20953" x="4332288" y="2041525"/>
          <p14:tracePt t="21017" x="4343400" y="2041525"/>
          <p14:tracePt t="21050" x="4354513" y="2041525"/>
          <p14:tracePt t="21059" x="4365625" y="2041525"/>
          <p14:tracePt t="21066" x="4370388" y="2041525"/>
          <p14:tracePt t="21083" x="4381500" y="2041525"/>
          <p14:tracePt t="21089" x="4392613" y="2041525"/>
          <p14:tracePt t="21097" x="4403725" y="2041525"/>
          <p14:tracePt t="21108" x="4408488" y="2041525"/>
          <p14:tracePt t="21116" x="4419600" y="2041525"/>
          <p14:tracePt t="21124" x="4430713" y="2041525"/>
          <p14:tracePt t="21132" x="4441825" y="2041525"/>
          <p14:tracePt t="21139" x="4446588" y="2046288"/>
          <p14:tracePt t="21156" x="4457700" y="2046288"/>
          <p14:tracePt t="21163" x="4468813" y="2046288"/>
          <p14:tracePt t="21171" x="4479925" y="2046288"/>
          <p14:tracePt t="21182" x="4484688" y="2046288"/>
          <p14:tracePt t="21188" x="4506913" y="2046288"/>
          <p14:tracePt t="21195" x="4522788" y="2046288"/>
          <p14:tracePt t="21202" x="4533900" y="2046288"/>
          <p14:tracePt t="21213" x="4556125" y="2046288"/>
          <p14:tracePt t="21219" x="4572000" y="2046288"/>
          <p14:tracePt t="21233" x="4583113" y="2046288"/>
          <p14:tracePt t="21234" x="4610100" y="2046288"/>
          <p14:tracePt t="21245" x="4632325" y="2046288"/>
          <p14:tracePt t="21252" x="4637088" y="2046288"/>
          <p14:tracePt t="21260" x="4659313" y="2046288"/>
          <p14:tracePt t="21267" x="4670425" y="2046288"/>
          <p14:tracePt t="21275" x="4675188" y="2046288"/>
          <p14:tracePt t="21287" x="4686300" y="2046288"/>
          <p14:tracePt t="21293" x="4697413" y="2046288"/>
          <p14:tracePt t="21309" x="4708525" y="2046288"/>
          <p14:tracePt t="21801" x="4713288" y="2046288"/>
          <p14:tracePt t="21817" x="4724400" y="2046288"/>
          <p14:tracePt t="21826" x="4735513" y="2046288"/>
          <p14:tracePt t="21832" x="4746625" y="2046288"/>
          <p14:tracePt t="21839" x="4751388" y="2046288"/>
          <p14:tracePt t="21850" x="4773613" y="2046288"/>
          <p14:tracePt t="21856" x="4784725" y="2046288"/>
          <p14:tracePt t="21870" x="4789488" y="2046288"/>
          <p14:tracePt t="21876" x="4811713" y="2057400"/>
          <p14:tracePt t="21884" x="4822825" y="2057400"/>
          <p14:tracePt t="21891" x="4838700" y="2057400"/>
          <p14:tracePt t="21899" x="4849813" y="2068513"/>
          <p14:tracePt t="21908" x="4865688" y="2068513"/>
          <p14:tracePt t="21916" x="4876800" y="2068513"/>
          <p14:tracePt t="21923" x="4887913" y="2068513"/>
          <p14:tracePt t="21931" x="4903788" y="2079625"/>
          <p14:tracePt t="21939" x="4926013" y="2079625"/>
          <p14:tracePt t="21947" x="4937125" y="2079625"/>
          <p14:tracePt t="21954" x="4941888" y="2079625"/>
          <p14:tracePt t="21965" x="4964113" y="2079625"/>
          <p14:tracePt t="21972" x="4975225" y="2084388"/>
          <p14:tracePt t="21980" x="4979988" y="2084388"/>
          <p14:tracePt t="21987" x="4991100" y="2084388"/>
          <p14:tracePt t="21996" x="5013325" y="2084388"/>
          <p14:tracePt t="22004" x="5018088" y="2084388"/>
          <p14:tracePt t="22012" x="5040313" y="2084388"/>
          <p14:tracePt t="22020" x="5051425" y="2084388"/>
          <p14:tracePt t="22029" x="5056188" y="2084388"/>
          <p14:tracePt t="22037" x="5078413" y="2095500"/>
          <p14:tracePt t="22045" x="5089525" y="2095500"/>
          <p14:tracePt t="22053" x="5094288" y="2095500"/>
          <p14:tracePt t="22060" x="5116513" y="2095500"/>
          <p14:tracePt t="22071" x="5127625" y="2095500"/>
          <p14:tracePt t="22077" x="5132388" y="2095500"/>
          <p14:tracePt t="22087" x="5154613" y="2095500"/>
          <p14:tracePt t="22093" x="5165725" y="2095500"/>
          <p14:tracePt t="22104" x="5170488" y="2095500"/>
          <p14:tracePt t="22111" x="5181600" y="2095500"/>
          <p14:tracePt t="22120" x="5192713" y="2095500"/>
          <p14:tracePt t="22128" x="5208588" y="2095500"/>
          <p14:tracePt t="22136" x="5219700" y="2095500"/>
          <p14:tracePt t="22143" x="5230813" y="2095500"/>
          <p14:tracePt t="22154" x="5241925" y="2095500"/>
          <p14:tracePt t="22156" x="5246688" y="2095500"/>
          <p14:tracePt t="22165" x="5268913" y="2095500"/>
          <p14:tracePt t="22172" x="5280025" y="2095500"/>
          <p14:tracePt t="22179" x="5284788" y="2095500"/>
          <p14:tracePt t="22187" x="5295900" y="2106613"/>
          <p14:tracePt t="22196" x="5307013" y="2106613"/>
          <p14:tracePt t="22204" x="5318125" y="2106613"/>
          <p14:tracePt t="22211" x="5322888" y="2106613"/>
          <p14:tracePt t="22224" x="5345113" y="2117725"/>
          <p14:tracePt t="22232" x="5356225" y="2117725"/>
          <p14:tracePt t="22239" x="5360988" y="2117725"/>
          <p14:tracePt t="22247" x="5372100" y="2117725"/>
          <p14:tracePt t="22255" x="5394325" y="2122488"/>
          <p14:tracePt t="22262" x="5399088" y="2122488"/>
          <p14:tracePt t="22270" x="5421313" y="2133600"/>
          <p14:tracePt t="22279" x="5432425" y="2133600"/>
          <p14:tracePt t="22286" x="5448300" y="2133600"/>
          <p14:tracePt t="22294" x="5459413" y="2133600"/>
          <p14:tracePt t="22304" x="5470525" y="2144713"/>
          <p14:tracePt t="22311" x="5486400" y="2144713"/>
          <p14:tracePt t="22320" x="5497513" y="2144713"/>
          <p14:tracePt t="22327" x="5508625" y="2144713"/>
          <p14:tracePt t="22341" x="5513388" y="2144713"/>
          <p14:tracePt t="22352" x="5524500" y="2144713"/>
          <p14:tracePt t="22382" x="5535613" y="2155825"/>
          <p14:tracePt t="22615" x="5535613" y="2144713"/>
          <p14:tracePt t="23973" x="5535613" y="2160588"/>
          <p14:tracePt t="23978" x="5535613" y="2182813"/>
          <p14:tracePt t="23986" x="5524500" y="2209800"/>
          <p14:tracePt t="23995" x="5513388" y="2247900"/>
          <p14:tracePt t="24003" x="5508625" y="2274888"/>
          <p14:tracePt t="24012" x="5497513" y="2308225"/>
          <p14:tracePt t="24020" x="5475288" y="2335213"/>
          <p14:tracePt t="24028" x="5459413" y="2373313"/>
          <p14:tracePt t="24037" x="5437188" y="2400300"/>
          <p14:tracePt t="24045" x="5410200" y="2427288"/>
          <p14:tracePt t="24052" x="5383213" y="2460625"/>
          <p14:tracePt t="24061" x="5356225" y="2476500"/>
          <p14:tracePt t="24069" x="5318125" y="2503488"/>
          <p14:tracePt t="24077" x="5280025" y="2525713"/>
          <p14:tracePt t="24085" x="5241925" y="2541588"/>
          <p14:tracePt t="24094" x="5208588" y="2574925"/>
          <p14:tracePt t="24101" x="5170488" y="2601913"/>
          <p14:tracePt t="24110" x="5132388" y="2617788"/>
          <p14:tracePt t="24118" x="5089525" y="2651125"/>
          <p14:tracePt t="24126" x="5040313" y="2689225"/>
          <p14:tracePt t="24134" x="5002213" y="2716213"/>
          <p14:tracePt t="24143" x="4964113" y="2743200"/>
          <p14:tracePt t="24151" x="4914900" y="2781300"/>
          <p14:tracePt t="24159" x="4865688" y="2808288"/>
          <p14:tracePt t="24167" x="4822825" y="2846388"/>
          <p14:tracePt t="24176" x="4784725" y="2879725"/>
          <p14:tracePt t="24185" x="4746625" y="2906713"/>
          <p14:tracePt t="24193" x="4697413" y="2944813"/>
          <p14:tracePt t="24202" x="4610100" y="3021013"/>
          <p14:tracePt t="24211" x="4583113" y="3036888"/>
          <p14:tracePt t="24220" x="4522788" y="3108325"/>
          <p14:tracePt t="24222" x="4479925" y="3151188"/>
          <p14:tracePt t="24234" x="4419600" y="3222625"/>
          <p14:tracePt t="24241" x="4381500" y="3276600"/>
          <p14:tracePt t="24250" x="4332288" y="3341688"/>
          <p14:tracePt t="24259" x="4305300" y="3402013"/>
          <p14:tracePt t="24269" x="4251325" y="3516313"/>
          <p14:tracePt t="24279" x="4229100" y="3565525"/>
          <p14:tracePt t="24288" x="4217988" y="3608388"/>
          <p14:tracePt t="24300" x="4213225" y="3630613"/>
          <p14:tracePt t="24302" x="4202113" y="3668713"/>
          <p14:tracePt t="24311" x="4191000" y="3695700"/>
          <p14:tracePt t="24320" x="4191000" y="3717925"/>
          <p14:tracePt t="24329" x="4179888" y="3722688"/>
          <p14:tracePt t="24338" x="4179888" y="3733800"/>
          <p14:tracePt t="24351" x="4179888" y="3744913"/>
          <p14:tracePt t="24368" x="4175125" y="3744913"/>
          <p14:tracePt t="24385" x="4175125" y="3733800"/>
          <p14:tracePt t="24391" x="4175125" y="3722688"/>
          <p14:tracePt t="24400" x="4175125" y="3706813"/>
          <p14:tracePt t="24408" x="4175125" y="3695700"/>
          <p14:tracePt t="24416" x="4175125" y="3679825"/>
          <p14:tracePt t="24424" x="4175125" y="3668713"/>
          <p14:tracePt t="24433" x="4175125" y="3657600"/>
          <p14:tracePt t="24440" x="4175125" y="3646488"/>
          <p14:tracePt t="24450" x="4175125" y="3641725"/>
          <p14:tracePt t="24457" x="4175125" y="3630613"/>
          <p14:tracePt t="24617" x="4164013" y="3641725"/>
          <p14:tracePt t="24626" x="4164013" y="3646488"/>
          <p14:tracePt t="24637" x="4164013" y="3657600"/>
          <p14:tracePt t="24643" x="4152900" y="3668713"/>
          <p14:tracePt t="24651" x="4152900" y="3679825"/>
          <p14:tracePt t="24664" x="4152900" y="3684588"/>
          <p14:tracePt t="24779" x="4152900" y="3695700"/>
          <p14:tracePt t="24795" x="4152900" y="3706813"/>
          <p14:tracePt t="24805" x="4152900" y="3717925"/>
          <p14:tracePt t="24812" x="4152900" y="3733800"/>
          <p14:tracePt t="24820" x="4152900" y="3744913"/>
          <p14:tracePt t="24828" x="4152900" y="3760788"/>
          <p14:tracePt t="24836" x="4152900" y="3783013"/>
          <p14:tracePt t="24843" x="4152900" y="3794125"/>
          <p14:tracePt t="24852" x="4152900" y="3810000"/>
          <p14:tracePt t="24863" x="4152900" y="3832225"/>
          <p14:tracePt t="24869" x="4152900" y="3848100"/>
          <p14:tracePt t="24877" x="4152900" y="3859213"/>
          <p14:tracePt t="24886" x="4152900" y="3870325"/>
          <p14:tracePt t="24896" x="4152900" y="3875088"/>
          <p14:tracePt t="24903" x="4152900" y="3886200"/>
          <p14:tracePt t="24916" x="4152900" y="3897313"/>
          <p14:tracePt t="25093" x="4141788" y="3897313"/>
          <p14:tracePt t="25110" x="4137025" y="3897313"/>
          <p14:tracePt t="25120" x="4125913" y="3897313"/>
          <p14:tracePt t="25135" x="4114800" y="3886200"/>
          <p14:tracePt t="25142" x="4103688" y="3886200"/>
          <p14:tracePt t="25159" x="4098925" y="3886200"/>
          <p14:tracePt t="25175" x="4087813" y="3886200"/>
          <p14:tracePt t="25215" x="4076700" y="3886200"/>
          <p14:tracePt t="25594" x="4065588" y="3886200"/>
          <p14:tracePt t="25611" x="4060825" y="3886200"/>
          <p14:tracePt t="25621" x="4049713" y="3886200"/>
          <p14:tracePt t="25627" x="4038600" y="3886200"/>
          <p14:tracePt t="25644" x="4027488" y="3886200"/>
          <p14:tracePt t="25660" x="4022725" y="3886200"/>
          <p14:tracePt t="29953" x="4027488" y="3886200"/>
          <p14:tracePt t="29978" x="4038600" y="3886200"/>
          <p14:tracePt t="29994" x="4049713" y="3886200"/>
          <p14:tracePt t="30026" x="4060825" y="3886200"/>
          <p14:tracePt t="30857" x="4065588" y="3886200"/>
          <p14:tracePt t="30866" x="4087813" y="3886200"/>
          <p14:tracePt t="30872" x="4103688" y="3886200"/>
          <p14:tracePt t="30881" x="4152900" y="3886200"/>
          <p14:tracePt t="30889" x="4213225" y="3886200"/>
          <p14:tracePt t="30896" x="4289425" y="3886200"/>
          <p14:tracePt t="30905" x="4370388" y="3886200"/>
          <p14:tracePt t="30912" x="4484688" y="3870325"/>
          <p14:tracePt t="30921" x="4713288" y="3848100"/>
          <p14:tracePt t="30929" x="4800600" y="3836988"/>
          <p14:tracePt t="30938" x="4979988" y="3821113"/>
          <p14:tracePt t="30947" x="5154613" y="3794125"/>
          <p14:tracePt t="30957" x="5459413" y="3733800"/>
          <p14:tracePt t="30965" x="5562600" y="3706813"/>
          <p14:tracePt t="30977" x="5741988" y="3657600"/>
          <p14:tracePt t="30977" x="5905500" y="3608388"/>
          <p14:tracePt t="30986" x="6080125" y="3543300"/>
          <p14:tracePt t="30994" x="6210300" y="3478213"/>
          <p14:tracePt t="31002" x="6346825" y="3413125"/>
          <p14:tracePt t="31011" x="6389688" y="3379788"/>
          <p14:tracePt t="31019" x="6488113" y="3325813"/>
          <p14:tracePt t="31029" x="6575425" y="3276600"/>
          <p14:tracePt t="31038" x="6640513" y="3227388"/>
          <p14:tracePt t="31049" x="6689725" y="3189288"/>
          <p14:tracePt t="31050" x="6743700" y="3162300"/>
          <p14:tracePt t="31060" x="6781800" y="3146425"/>
          <p14:tracePt t="31069" x="6819900" y="3135313"/>
          <p14:tracePt t="31077" x="6869113" y="3113088"/>
          <p14:tracePt t="31087" x="6907213" y="3108325"/>
          <p14:tracePt t="31095" x="6945313" y="3108325"/>
          <p14:tracePt t="31103" x="6994525" y="3097213"/>
          <p14:tracePt t="31111" x="7032625" y="3097213"/>
          <p14:tracePt t="31119" x="7070725" y="3086100"/>
          <p14:tracePt t="31128" x="7108825" y="3086100"/>
          <p14:tracePt t="31136" x="7146925" y="3086100"/>
          <p14:tracePt t="31144" x="7185025" y="3074988"/>
          <p14:tracePt t="31153" x="7223125" y="3070225"/>
          <p14:tracePt t="31156" x="7250113" y="3048000"/>
          <p14:tracePt t="31165" x="7261225" y="3048000"/>
          <p14:tracePt t="31172" x="7288213" y="3032125"/>
          <p14:tracePt t="31181" x="7315200" y="3021013"/>
          <p14:tracePt t="31191" x="7337425" y="3009900"/>
          <p14:tracePt t="31200" x="7353300" y="2994025"/>
          <p14:tracePt t="31211" x="7375525" y="2982913"/>
          <p14:tracePt t="31211" x="7380288" y="2971800"/>
          <p14:tracePt t="31221" x="7391400" y="2960688"/>
          <p14:tracePt t="31230" x="7402513" y="2955925"/>
          <p14:tracePt t="31239" x="7413625" y="2955925"/>
          <p14:tracePt t="31247" x="7413625" y="2944813"/>
          <p14:tracePt t="31256" x="7413625" y="2933700"/>
          <p14:tracePt t="31265" x="7418388" y="2933700"/>
          <p14:tracePt t="31279" x="7418388" y="2922588"/>
          <p14:tracePt t="31292" x="7413625" y="2917825"/>
          <p14:tracePt t="31300" x="7402513" y="2917825"/>
          <p14:tracePt t="31310" x="7380288" y="2906713"/>
          <p14:tracePt t="31318" x="7353300" y="2895600"/>
          <p14:tracePt t="31327" x="7326313" y="2884488"/>
          <p14:tracePt t="31336" x="7299325" y="2879725"/>
          <p14:tracePt t="31345" x="7261225" y="2868613"/>
          <p14:tracePt t="31354" x="7227888" y="2857500"/>
          <p14:tracePt t="31364" x="7146925" y="2819400"/>
          <p14:tracePt t="31377" x="7097713" y="2803525"/>
          <p14:tracePt t="31386" x="7059613" y="2781300"/>
          <p14:tracePt t="31395" x="7010400" y="2765425"/>
          <p14:tracePt t="31404" x="6961188" y="2743200"/>
          <p14:tracePt t="31406" x="6918325" y="2727325"/>
          <p14:tracePt t="31415" x="6869113" y="2693988"/>
          <p14:tracePt t="31424" x="6819900" y="2678113"/>
          <p14:tracePt t="31434" x="6781800" y="2655888"/>
          <p14:tracePt t="31444" x="6743700" y="2651125"/>
          <p14:tracePt t="31444" x="6727825" y="2640013"/>
          <p14:tracePt t="31455" x="6694488" y="2617788"/>
          <p14:tracePt t="31464" x="6667500" y="2601913"/>
          <p14:tracePt t="31474" x="6651625" y="2590800"/>
          <p14:tracePt t="31484" x="6629400" y="2574925"/>
          <p14:tracePt t="31486" x="6613525" y="2563813"/>
          <p14:tracePt t="31496" x="6591300" y="2541588"/>
          <p14:tracePt t="31504" x="6580188" y="2536825"/>
          <p14:tracePt t="31514" x="6575425" y="2525713"/>
          <p14:tracePt t="31523" x="6564313" y="2503488"/>
          <p14:tracePt t="31535" x="6564313" y="2498725"/>
          <p14:tracePt t="31543" x="6553200" y="2487613"/>
          <p14:tracePt t="31552" x="6553200" y="2476500"/>
          <p14:tracePt t="31566" x="6553200" y="2465388"/>
          <p14:tracePt t="31609" x="6553200" y="2460625"/>
          <p14:tracePt t="31729" x="6542088" y="2449513"/>
          <p14:tracePt t="31746" x="6542088" y="2438400"/>
          <p14:tracePt t="31763" x="6542088" y="2427288"/>
          <p14:tracePt t="31769" x="6542088" y="2422525"/>
          <p14:tracePt t="31777" x="6542088" y="2400300"/>
          <p14:tracePt t="31785" x="6542088" y="2389188"/>
          <p14:tracePt t="31794" x="6542088" y="2384425"/>
          <p14:tracePt t="31811" x="6542088" y="2373313"/>
          <p14:tracePt t="31817" x="6542088" y="2362200"/>
          <p14:tracePt t="31832" x="6542088" y="2351088"/>
          <p14:tracePt t="31915" x="6542088" y="2346325"/>
          <p14:tracePt t="31939" x="6542088" y="2335213"/>
          <p14:tracePt t="31947" x="6542088" y="2324100"/>
          <p14:tracePt t="31962" x="6553200" y="2324100"/>
          <p14:tracePt t="31963" x="6553200" y="2312988"/>
          <p14:tracePt t="31970" x="6564313" y="2308225"/>
          <p14:tracePt t="31997" x="6564313" y="2297113"/>
          <p14:tracePt t="32092" x="6553200" y="2297113"/>
          <p14:tracePt t="32098" x="6542088" y="2297113"/>
          <p14:tracePt t="32110" x="6537325" y="2297113"/>
          <p14:tracePt t="32117" x="6515100" y="2297113"/>
          <p14:tracePt t="32124" x="6503988" y="2297113"/>
          <p14:tracePt t="32132" x="6499225" y="2297113"/>
          <p14:tracePt t="32141" x="6477000" y="2297113"/>
          <p14:tracePt t="32148" x="6465888" y="2286000"/>
          <p14:tracePt t="32157" x="6461125" y="2286000"/>
          <p14:tracePt t="32164" x="6438900" y="2274888"/>
          <p14:tracePt t="32173" x="6427788" y="2270125"/>
          <p14:tracePt t="32181" x="6423025" y="2270125"/>
          <p14:tracePt t="32190" x="6411913" y="2259013"/>
          <p14:tracePt t="32199" x="6389688" y="2247900"/>
          <p14:tracePt t="32207" x="6373813" y="2236788"/>
          <p14:tracePt t="32216" x="6362700" y="2232025"/>
          <p14:tracePt t="32224" x="6351588" y="2220913"/>
          <p14:tracePt t="32233" x="6346825" y="2209800"/>
          <p14:tracePt t="32241" x="6335713" y="2198688"/>
          <p14:tracePt t="32251" x="6324600" y="2193925"/>
          <p14:tracePt t="32263" x="6313488" y="2182813"/>
          <p14:tracePt t="32272" x="6313488" y="2171700"/>
          <p14:tracePt t="32280" x="6308725" y="2171700"/>
          <p14:tracePt t="32288" x="6308725" y="2160588"/>
          <p14:tracePt t="32335" x="6308725" y="2155825"/>
          <p14:tracePt t="32617" x="6297613" y="2155825"/>
          <p14:tracePt t="32650" x="6286500" y="2144713"/>
          <p14:tracePt t="32666" x="6275388" y="2144713"/>
          <p14:tracePt t="32682" x="6275388" y="2133600"/>
          <p14:tracePt t="32688" x="6270625" y="2133600"/>
          <p14:tracePt t="32714" x="6270625" y="2122488"/>
          <p14:tracePt t="36419" x="6270625" y="2117725"/>
          <p14:tracePt t="36425" x="6286500" y="2106613"/>
          <p14:tracePt t="36434" x="6313488" y="2084388"/>
          <p14:tracePt t="36443" x="6335713" y="2068513"/>
          <p14:tracePt t="36451" x="6389688" y="2019300"/>
          <p14:tracePt t="36461" x="6461125" y="1970088"/>
          <p14:tracePt t="36470" x="6542088" y="1905000"/>
          <p14:tracePt t="36479" x="6629400" y="1828800"/>
          <p14:tracePt t="36488" x="6727825" y="1741488"/>
          <p14:tracePt t="36497" x="6842125" y="1638300"/>
          <p14:tracePt t="36498" x="6956425" y="1524000"/>
          <p14:tracePt t="36515" x="7227888" y="1230313"/>
          <p14:tracePt t="36524" x="7337425" y="1093788"/>
          <p14:tracePt t="36534" x="7429500" y="952500"/>
          <p14:tracePt t="36543" x="7527925" y="827088"/>
          <p14:tracePt t="36554" x="7604125" y="696913"/>
          <p14:tracePt t="36555" x="7620000" y="636588"/>
          <p14:tracePt t="36565" x="7680325" y="533400"/>
          <p14:tracePt t="36575" x="7723188" y="441325"/>
          <p14:tracePt t="36584" x="7756525" y="365125"/>
          <p14:tracePt t="36594" x="7772400" y="304800"/>
          <p14:tracePt t="36595" x="7783513" y="277813"/>
          <p14:tracePt t="36607" x="7794625" y="217488"/>
          <p14:tracePt t="36616" x="7799388" y="174625"/>
          <p14:tracePt t="36627" x="7810500" y="141288"/>
          <p14:tracePt t="36628" x="7810500" y="114300"/>
          <p14:tracePt t="36637" x="7810500" y="98425"/>
          <p14:tracePt t="36645" x="7821613" y="76200"/>
          <p14:tracePt t="36654" x="7821613" y="60325"/>
          <p14:tracePt t="36662" x="7821613" y="49213"/>
          <p14:tracePt t="36671" x="7821613" y="38100"/>
          <p14:tracePt t="36679" x="7832725" y="26988"/>
          <p14:tracePt t="36688" x="7832725" y="22225"/>
          <p14:tracePt t="36697" x="7837488" y="11113"/>
        </p14:tracePtLst>
      </p14:laserTraceLst>
    </p:ext>
  </p:extLst>
</p:sld>
</file>

<file path=ppt/tags/tag1.xml><?xml version="1.0" encoding="utf-8"?>
<p:tagLst xmlns:a="http://schemas.openxmlformats.org/drawingml/2006/main" xmlns:r="http://schemas.openxmlformats.org/officeDocument/2006/relationships" xmlns:p="http://schemas.openxmlformats.org/presentationml/2006/main">
  <p:tag name="TIMING" val="|2.7|16.2|1|0.3|6.1|0.5|1.2|0.6"/>
</p:tagLst>
</file>

<file path=ppt/tags/tag2.xml><?xml version="1.0" encoding="utf-8"?>
<p:tagLst xmlns:a="http://schemas.openxmlformats.org/drawingml/2006/main" xmlns:r="http://schemas.openxmlformats.org/officeDocument/2006/relationships" xmlns:p="http://schemas.openxmlformats.org/presentationml/2006/main">
  <p:tag name="TIMING" val="|0.8|4.3|15.3|17.3"/>
</p:tagLst>
</file>

<file path=ppt/tags/tag3.xml><?xml version="1.0" encoding="utf-8"?>
<p:tagLst xmlns:a="http://schemas.openxmlformats.org/drawingml/2006/main" xmlns:r="http://schemas.openxmlformats.org/officeDocument/2006/relationships" xmlns:p="http://schemas.openxmlformats.org/presentationml/2006/main">
  <p:tag name="TIMING" val="|2.7|3.1|10.9"/>
</p:tagLst>
</file>

<file path=ppt/tags/tag4.xml><?xml version="1.0" encoding="utf-8"?>
<p:tagLst xmlns:a="http://schemas.openxmlformats.org/drawingml/2006/main" xmlns:r="http://schemas.openxmlformats.org/officeDocument/2006/relationships" xmlns:p="http://schemas.openxmlformats.org/presentationml/2006/main">
  <p:tag name="TIMING" val="|4|8.7|55"/>
</p:tagLst>
</file>

<file path=ppt/tags/tag5.xml><?xml version="1.0" encoding="utf-8"?>
<p:tagLst xmlns:a="http://schemas.openxmlformats.org/drawingml/2006/main" xmlns:r="http://schemas.openxmlformats.org/officeDocument/2006/relationships" xmlns:p="http://schemas.openxmlformats.org/presentationml/2006/main">
  <p:tag name="TIMING" val="|0.6|7.3|25.5"/>
</p:tagLst>
</file>

<file path=ppt/tags/tag6.xml><?xml version="1.0" encoding="utf-8"?>
<p:tagLst xmlns:a="http://schemas.openxmlformats.org/drawingml/2006/main" xmlns:r="http://schemas.openxmlformats.org/officeDocument/2006/relationships" xmlns:p="http://schemas.openxmlformats.org/presentationml/2006/main">
  <p:tag name="TIMING" val="|12.2|6.2"/>
</p:tagLst>
</file>

<file path=ppt/tags/tag7.xml><?xml version="1.0" encoding="utf-8"?>
<p:tagLst xmlns:a="http://schemas.openxmlformats.org/drawingml/2006/main" xmlns:r="http://schemas.openxmlformats.org/officeDocument/2006/relationships" xmlns:p="http://schemas.openxmlformats.org/presentationml/2006/main">
  <p:tag name="TIMING" val="|18.4"/>
</p:tagLst>
</file>

<file path=ppt/tags/tag8.xml><?xml version="1.0" encoding="utf-8"?>
<p:tagLst xmlns:a="http://schemas.openxmlformats.org/drawingml/2006/main" xmlns:r="http://schemas.openxmlformats.org/officeDocument/2006/relationships" xmlns:p="http://schemas.openxmlformats.org/presentationml/2006/main">
  <p:tag name="TIMING" val="|51.7|39.4"/>
</p:tagLst>
</file>

<file path=ppt/tags/tag9.xml><?xml version="1.0" encoding="utf-8"?>
<p:tagLst xmlns:a="http://schemas.openxmlformats.org/drawingml/2006/main" xmlns:r="http://schemas.openxmlformats.org/officeDocument/2006/relationships" xmlns:p="http://schemas.openxmlformats.org/presentationml/2006/main">
  <p:tag name="TIMING" val="|37|48.6"/>
</p:tagLst>
</file>

<file path=ppt/tags/tag10.xml><?xml version="1.0" encoding="utf-8"?>
<p:tagLst xmlns:a="http://schemas.openxmlformats.org/drawingml/2006/main" xmlns:r="http://schemas.openxmlformats.org/officeDocument/2006/relationships" xmlns:p="http://schemas.openxmlformats.org/presentationml/2006/main">
  <p:tag name="TIMING" val="|58.2"/>
</p:tagLst>
</file>

<file path=ppt/tags/tag11.xml><?xml version="1.0" encoding="utf-8"?>
<p:tagLst xmlns:a="http://schemas.openxmlformats.org/drawingml/2006/main" xmlns:r="http://schemas.openxmlformats.org/officeDocument/2006/relationships" xmlns:p="http://schemas.openxmlformats.org/presentationml/2006/main">
  <p:tag name="TIMING" val="|29.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500</TotalTime>
  <Words>2065</Words>
  <Application>Microsoft Macintosh PowerPoint</Application>
  <PresentationFormat>Widescreen</PresentationFormat>
  <Paragraphs>229</Paragraphs>
  <Slides>18</Slides>
  <Notes>10</Notes>
  <HiddenSlides>0</HiddenSlides>
  <MMClips>14</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APPLE CHANCERY</vt:lpstr>
      <vt:lpstr>Arial</vt:lpstr>
      <vt:lpstr>Calibri</vt:lpstr>
      <vt:lpstr>Calibri Light</vt:lpstr>
      <vt:lpstr>Cambria Math</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More from me .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Gethyn Jones</dc:creator>
  <cp:lastModifiedBy>Gethyn Jones</cp:lastModifiedBy>
  <cp:revision>32</cp:revision>
  <dcterms:created xsi:type="dcterms:W3CDTF">2022-05-29T10:26:40Z</dcterms:created>
  <dcterms:modified xsi:type="dcterms:W3CDTF">2022-06-11T16:02:57Z</dcterms:modified>
</cp:coreProperties>
</file>