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89" r:id="rId7"/>
    <p:sldId id="288" r:id="rId8"/>
    <p:sldId id="301" r:id="rId9"/>
    <p:sldId id="290" r:id="rId10"/>
    <p:sldId id="262" r:id="rId11"/>
    <p:sldId id="278" r:id="rId12"/>
    <p:sldId id="291" r:id="rId13"/>
    <p:sldId id="292" r:id="rId14"/>
    <p:sldId id="293" r:id="rId15"/>
    <p:sldId id="282" r:id="rId16"/>
    <p:sldId id="281" r:id="rId17"/>
    <p:sldId id="283" r:id="rId18"/>
    <p:sldId id="284" r:id="rId19"/>
    <p:sldId id="286" r:id="rId20"/>
    <p:sldId id="285" r:id="rId21"/>
    <p:sldId id="287" r:id="rId22"/>
    <p:sldId id="294" r:id="rId23"/>
    <p:sldId id="295" r:id="rId24"/>
    <p:sldId id="296" r:id="rId25"/>
    <p:sldId id="297" r:id="rId26"/>
    <p:sldId id="298" r:id="rId27"/>
    <p:sldId id="299" r:id="rId28"/>
    <p:sldId id="300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7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216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B1F2A7-64DE-4A91-9D6D-3C95552E378A}" type="datetimeFigureOut">
              <a:rPr lang="en-GB" smtClean="0"/>
              <a:t>05/09/2021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67A34A-1FF1-411D-8140-54E19E90E0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272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let’s look at a p-prim in action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FF8917-1B47-4141-B38A-0EC989663E2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405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FF8917-1B47-4141-B38A-0EC989663E2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935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09AB6-7617-4E1D-BCE2-556AB502BD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E9664F-8418-48BD-85E6-0580FE5A75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C4E2F-6E4A-4185-803E-8CC421A19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0EB6D-899E-4B5F-A9E4-ED9B3BBAA323}" type="datetimeFigureOut">
              <a:rPr lang="en-GB" smtClean="0"/>
              <a:t>05/09/2021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D53E24-CCA2-451A-920E-B042E5359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43C5AF-DB43-4469-BA94-9E1F60C32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327B9-9B58-42AF-9B25-DAE3DAA3C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4742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A773C-750B-4026-B715-293FAC1CE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354CD0-4E4F-4189-8C24-6D1D70A6AA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A96B99-6569-4902-9606-1660B3A2E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0EB6D-899E-4B5F-A9E4-ED9B3BBAA323}" type="datetimeFigureOut">
              <a:rPr lang="en-GB" smtClean="0"/>
              <a:t>05/09/2021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0F22CD-B906-4089-8259-7E69CAF86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9906A6-17F3-4A42-B8A3-8684FDC15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327B9-9B58-42AF-9B25-DAE3DAA3C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1024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A523B-884E-46DA-BCFA-256141697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829C22-D5B4-4D57-9E06-43804779EA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1DE64D-65E4-48AB-80C7-7BA95B741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0EB6D-899E-4B5F-A9E4-ED9B3BBAA323}" type="datetimeFigureOut">
              <a:rPr lang="en-GB" smtClean="0"/>
              <a:t>05/09/2021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CDDD3A-56A9-45DE-AA10-7BEC3E123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1818DA-9355-4A6F-824D-4F3D034A4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327B9-9B58-42AF-9B25-DAE3DAA3C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8317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6AD45-25CD-4129-ABDC-17D381EAC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F107D2-DA19-45F9-AB26-A132DCD782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DC90AB-6F7E-44A6-9255-2805DC6D1C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1A0918-94E4-48BC-A6C0-8E38B8267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0EB6D-899E-4B5F-A9E4-ED9B3BBAA323}" type="datetimeFigureOut">
              <a:rPr lang="en-GB" smtClean="0"/>
              <a:t>05/09/2021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1332B9-AF86-4F2E-9CD2-F1BA21BCC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2DB7A8-AE2E-41B0-8640-042C53312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327B9-9B58-42AF-9B25-DAE3DAA3C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4794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27F08-1D6F-477C-844F-679EC5C6D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56DCC-FAD8-488D-80A9-253202A32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DF595F-CCD3-4B3C-B7C4-8553B18437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4A3D22-935C-4804-8C78-8DB09DCB6A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F85AEE-0B64-4A3C-84AD-44FBC79D0D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522722-692F-4B91-BF48-573DCC31B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0EB6D-899E-4B5F-A9E4-ED9B3BBAA323}" type="datetimeFigureOut">
              <a:rPr lang="en-GB" smtClean="0"/>
              <a:t>05/09/2021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81E6E6-B6B9-45EA-9F03-AE8131E04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70D173-16BE-4698-8D84-7B0A45F0F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327B9-9B58-42AF-9B25-DAE3DAA3C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8234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EC66A-223F-41EF-81C7-0B610EA94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5BA8AD-6DF3-4763-9E36-029B2B4D8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0EB6D-899E-4B5F-A9E4-ED9B3BBAA323}" type="datetimeFigureOut">
              <a:rPr lang="en-GB" smtClean="0"/>
              <a:t>05/09/2021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38B12F-F876-4524-867C-2C9EFEC96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117876-185A-4A15-9066-57622213B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327B9-9B58-42AF-9B25-DAE3DAA3C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477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AEABA2-12EA-4581-A251-76D21907B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0EB6D-899E-4B5F-A9E4-ED9B3BBAA323}" type="datetimeFigureOut">
              <a:rPr lang="en-GB" smtClean="0"/>
              <a:t>05/09/2021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1D5193-ACC4-4561-9D69-05681A0CB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A6A69-1A7B-44F5-ACCD-613AD3F88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327B9-9B58-42AF-9B25-DAE3DAA3C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7844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2B8CC-97E9-45EA-91BD-3F6D941FC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DB8D4-BC1D-4F8F-BB2D-1260F0ADD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D1B598-9D16-49B6-8010-37F0FFCE3B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977EE1-2847-4EA2-82CE-A9ED98D9A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0EB6D-899E-4B5F-A9E4-ED9B3BBAA323}" type="datetimeFigureOut">
              <a:rPr lang="en-GB" smtClean="0"/>
              <a:t>05/09/2021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8F2C45-C2FD-44FC-9FE4-BA4528A83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8CB61E-BD07-41C9-9EF9-9C7FC7B4C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327B9-9B58-42AF-9B25-DAE3DAA3C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79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CAC5A-C334-4DAC-9E65-E1E1D7759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08DEC7-E1F7-4D08-A9A0-A978BA2E70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902318-B959-4C16-9403-2F5EA271E1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5D1D28-4EB9-4B01-BE26-7520F2AEA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0EB6D-899E-4B5F-A9E4-ED9B3BBAA323}" type="datetimeFigureOut">
              <a:rPr lang="en-GB" smtClean="0"/>
              <a:t>05/09/2021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14C3F9-6BE1-4F51-92A7-4263F15FC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806C7B-3457-4533-9B22-1ECFC70C3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327B9-9B58-42AF-9B25-DAE3DAA3C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2437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7CF8B-77C3-40CF-B30A-9C2940C7E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42CE48-EF1E-4173-9827-55511EC937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040547-23F2-4FA5-9DE1-73592D72E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0EB6D-899E-4B5F-A9E4-ED9B3BBAA323}" type="datetimeFigureOut">
              <a:rPr lang="en-GB" smtClean="0"/>
              <a:t>05/09/2021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EC7F8-BC57-4BA6-857D-533B4E5D0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FF03D6-E43B-499F-AC71-29C9396F5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327B9-9B58-42AF-9B25-DAE3DAA3C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796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238F99-5A1C-4D08-9FBF-C75456E8E8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B03B51-40BE-4D05-B42B-841E2DF598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F91840-9FBE-4E14-AA6F-97F7409DB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0EB6D-899E-4B5F-A9E4-ED9B3BBAA323}" type="datetimeFigureOut">
              <a:rPr lang="en-GB" smtClean="0"/>
              <a:t>05/09/2021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BA624B-4706-4339-9404-6BFB20E61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5928FF-BFE5-4ED3-AC8E-EA9C12508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327B9-9B58-42AF-9B25-DAE3DAA3C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2315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794188-2886-4CCE-B41E-12046596B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86D634-6404-40EE-AF96-D35EB1D94C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264AEA-499F-4814-BD0F-6AE6D72A5B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0EB6D-899E-4B5F-A9E4-ED9B3BBAA323}" type="datetimeFigureOut">
              <a:rPr lang="en-GB" smtClean="0"/>
              <a:t>05/09/2021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CB16BD-F04B-4D8F-BB2A-98657DC3D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282BDD-F073-421A-958D-0A0B2A5746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327B9-9B58-42AF-9B25-DAE3DAA3C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686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MMiKyfd6hA0?feature=oembed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tiff"/><Relationship Id="rId7" Type="http://schemas.microsoft.com/office/2007/relationships/hdphoto" Target="../media/hdphoto2.wdp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Relationship Id="rId9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8.tif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10" Type="http://schemas.microsoft.com/office/2007/relationships/hdphoto" Target="../media/hdphoto3.wdp"/><Relationship Id="rId4" Type="http://schemas.openxmlformats.org/officeDocument/2006/relationships/image" Target="../media/image9.tiff"/><Relationship Id="rId9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microsoft.com/office/2007/relationships/hdphoto" Target="../media/hdphoto4.wdp"/><Relationship Id="rId5" Type="http://schemas.openxmlformats.org/officeDocument/2006/relationships/image" Target="../media/image15.png"/><Relationship Id="rId4" Type="http://schemas.openxmlformats.org/officeDocument/2006/relationships/image" Target="../media/image14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2" Type="http://schemas.microsoft.com/office/2007/relationships/media" Target="../media/media1.m4a"/><Relationship Id="rId1" Type="http://schemas.openxmlformats.org/officeDocument/2006/relationships/tags" Target="../tags/tag6.xml"/><Relationship Id="rId5" Type="http://schemas.openxmlformats.org/officeDocument/2006/relationships/image" Target="../media/image17.png"/><Relationship Id="rId4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7" Type="http://schemas.microsoft.com/office/2007/relationships/hdphoto" Target="../media/hdphoto5.wdp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0.png"/><Relationship Id="rId5" Type="http://schemas.openxmlformats.org/officeDocument/2006/relationships/image" Target="../media/image18.tiff"/><Relationship Id="rId4" Type="http://schemas.openxmlformats.org/officeDocument/2006/relationships/image" Target="../media/image19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Relationship Id="rId5" Type="http://schemas.microsoft.com/office/2007/relationships/hdphoto" Target="../media/hdphoto9.wdp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7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tif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t.co/gdSJ3P7t91?amp=1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eeds.ac.uk/educol/documents/00003738.htm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2D5E4-37F9-41AA-9F68-BDCB920143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Dealing with Misconceptions: </a:t>
            </a:r>
            <a:br>
              <a:rPr lang="en-GB" dirty="0"/>
            </a:br>
            <a:r>
              <a:rPr lang="en-GB" dirty="0"/>
              <a:t>p-prims and the ‘refining raw intuitions’ approach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0A5B60-6FE9-4493-86B5-A4541E5B56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798762"/>
          </a:xfrm>
        </p:spPr>
        <p:txBody>
          <a:bodyPr>
            <a:normAutofit/>
          </a:bodyPr>
          <a:lstStyle/>
          <a:p>
            <a:r>
              <a:rPr lang="en-GB" dirty="0"/>
              <a:t>Gethyn Jones</a:t>
            </a:r>
          </a:p>
          <a:p>
            <a:r>
              <a:rPr lang="en-GB" dirty="0"/>
              <a:t>Teacher of Physics, Surbiton High School</a:t>
            </a:r>
          </a:p>
          <a:p>
            <a:r>
              <a:rPr lang="en-GB" dirty="0"/>
              <a:t>Twitter: @emc2andallthat</a:t>
            </a:r>
          </a:p>
          <a:p>
            <a:r>
              <a:rPr lang="en-GB" dirty="0"/>
              <a:t>Blog: </a:t>
            </a:r>
            <a:r>
              <a:rPr lang="en-GB" dirty="0" err="1"/>
              <a:t>physicsteacher.blog</a:t>
            </a:r>
            <a:endParaRPr lang="en-GB" dirty="0"/>
          </a:p>
          <a:p>
            <a:r>
              <a:rPr lang="en-GB" dirty="0"/>
              <a:t>Co-author of ‘Cracking Key Concepts in Secondary Science’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16C7A37-C673-A94B-82EF-0E2E5BE54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96" y="58136"/>
            <a:ext cx="3742944" cy="7981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2603EAA-AA57-8C4F-9171-9A507D604BAD}"/>
              </a:ext>
            </a:extLst>
          </p:cNvPr>
          <p:cNvSpPr txBox="1"/>
          <p:nvPr/>
        </p:nvSpPr>
        <p:spPr>
          <a:xfrm>
            <a:off x="3474720" y="417800"/>
            <a:ext cx="2145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7030A0"/>
                </a:solidFill>
              </a:rPr>
              <a:t>2021</a:t>
            </a:r>
            <a:endParaRPr lang="en-US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376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966"/>
    </mc:Choice>
    <mc:Fallback>
      <p:transition spd="slow" advTm="2296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ead and shoulders of man in suit and tie wearing glasses">
            <a:extLst>
              <a:ext uri="{FF2B5EF4-FFF2-40B4-BE49-F238E27FC236}">
                <a16:creationId xmlns:a16="http://schemas.microsoft.com/office/drawing/2014/main" id="{5D36E7A2-2917-42AA-A492-E3906D35FB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27" y="703854"/>
            <a:ext cx="3681081" cy="5203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0C9F0D6F-77AA-4416-A677-EBD959224251}"/>
              </a:ext>
            </a:extLst>
          </p:cNvPr>
          <p:cNvSpPr/>
          <p:nvPr/>
        </p:nvSpPr>
        <p:spPr>
          <a:xfrm>
            <a:off x="4550735" y="159488"/>
            <a:ext cx="5252484" cy="2796363"/>
          </a:xfrm>
          <a:prstGeom prst="wedgeEllipseCallout">
            <a:avLst>
              <a:gd name="adj1" fmla="val -71036"/>
              <a:gd name="adj2" fmla="val 86075"/>
            </a:avLst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5400" dirty="0"/>
              <a:t>Who ordered </a:t>
            </a:r>
            <a:r>
              <a:rPr lang="en-GB" sz="5400" b="1" i="1" dirty="0"/>
              <a:t>that</a:t>
            </a:r>
            <a:r>
              <a:rPr lang="en-GB" sz="5400" dirty="0"/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F26544-F24A-4FD5-BFD3-A378053F93CF}"/>
              </a:ext>
            </a:extLst>
          </p:cNvPr>
          <p:cNvSpPr txBox="1"/>
          <p:nvPr/>
        </p:nvSpPr>
        <p:spPr>
          <a:xfrm>
            <a:off x="4391247" y="4263656"/>
            <a:ext cx="749462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Isidor Isaac Rabi’s (1898-1988) famous response to the discovery of the muon (c.1936)</a:t>
            </a:r>
          </a:p>
        </p:txBody>
      </p:sp>
    </p:spTree>
    <p:extLst>
      <p:ext uri="{BB962C8B-B14F-4D97-AF65-F5344CB8AC3E}">
        <p14:creationId xmlns:p14="http://schemas.microsoft.com/office/powerpoint/2010/main" val="1664632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874"/>
    </mc:Choice>
    <mc:Fallback>
      <p:transition spd="slow" advTm="59874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468EF5-5009-42F1-A2E6-095850C12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58" y="0"/>
            <a:ext cx="5815235" cy="349200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2054" name="Picture 6" descr="Standard Model of the Cosmos As a Math Equation">
            <a:extLst>
              <a:ext uri="{FF2B5EF4-FFF2-40B4-BE49-F238E27FC236}">
                <a16:creationId xmlns:a16="http://schemas.microsoft.com/office/drawing/2014/main" id="{5ED1C212-DED4-4B22-A186-2B4E0B2DD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3492009"/>
            <a:ext cx="4762500" cy="3186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1A2BA3DF-A3BC-4D00-9276-9B17F5321006}"/>
              </a:ext>
            </a:extLst>
          </p:cNvPr>
          <p:cNvSpPr/>
          <p:nvPr/>
        </p:nvSpPr>
        <p:spPr>
          <a:xfrm rot="1835782">
            <a:off x="5586047" y="2398702"/>
            <a:ext cx="2030365" cy="14779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simplified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25C415-8A1C-4218-9E52-9A3D24EBC075}"/>
              </a:ext>
            </a:extLst>
          </p:cNvPr>
          <p:cNvSpPr txBox="1"/>
          <p:nvPr/>
        </p:nvSpPr>
        <p:spPr>
          <a:xfrm>
            <a:off x="7708605" y="3059668"/>
            <a:ext cx="4366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/>
              <a:t>The Standard Model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0175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422"/>
    </mc:Choice>
    <mc:Fallback>
      <p:transition spd="slow" advTm="624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8C359A-FF72-4A5C-A3DC-E443DCAC9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58" y="63311"/>
            <a:ext cx="7779464" cy="336568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8E61D3-6045-40C9-A2F5-54B66EA325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973" y="3883431"/>
            <a:ext cx="4587391" cy="1188300"/>
          </a:xfrm>
          <a:prstGeom prst="rect">
            <a:avLst/>
          </a:prstGeom>
          <a:ln w="28575">
            <a:solidFill>
              <a:schemeClr val="tx1"/>
            </a:solidFill>
            <a:prstDash val="dash"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DB33D56-1F5C-4146-8917-9DDAD7F9151C}"/>
              </a:ext>
            </a:extLst>
          </p:cNvPr>
          <p:cNvSpPr/>
          <p:nvPr/>
        </p:nvSpPr>
        <p:spPr>
          <a:xfrm>
            <a:off x="1350334" y="3211032"/>
            <a:ext cx="786809" cy="217967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D7A9261-089F-4B5D-B90A-82387E3B6425}"/>
              </a:ext>
            </a:extLst>
          </p:cNvPr>
          <p:cNvCxnSpPr>
            <a:cxnSpLocks/>
          </p:cNvCxnSpPr>
          <p:nvPr/>
        </p:nvCxnSpPr>
        <p:spPr>
          <a:xfrm flipH="1">
            <a:off x="977973" y="3211032"/>
            <a:ext cx="372362" cy="672399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DD1A1CE-DC7A-4C0B-8262-13CDE5270721}"/>
              </a:ext>
            </a:extLst>
          </p:cNvPr>
          <p:cNvCxnSpPr>
            <a:cxnSpLocks/>
          </p:cNvCxnSpPr>
          <p:nvPr/>
        </p:nvCxnSpPr>
        <p:spPr>
          <a:xfrm>
            <a:off x="2137143" y="3211031"/>
            <a:ext cx="3428221" cy="672399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A443F134-7A00-4333-B76C-B6DC9DD49561}"/>
              </a:ext>
            </a:extLst>
          </p:cNvPr>
          <p:cNvSpPr/>
          <p:nvPr/>
        </p:nvSpPr>
        <p:spPr>
          <a:xfrm rot="2367896">
            <a:off x="7435160" y="3062114"/>
            <a:ext cx="2082783" cy="14779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Simplified?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D738C96-F900-4786-85D8-5EAAD01146FF}"/>
              </a:ext>
            </a:extLst>
          </p:cNvPr>
          <p:cNvSpPr txBox="1"/>
          <p:nvPr/>
        </p:nvSpPr>
        <p:spPr>
          <a:xfrm>
            <a:off x="9037675" y="4477581"/>
            <a:ext cx="2913321" cy="2031325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/>
              <a:t>The Resources Framework</a:t>
            </a:r>
          </a:p>
          <a:p>
            <a:r>
              <a:rPr lang="en-GB" dirty="0"/>
              <a:t>PER* Community e.g.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Andrea Di Sessa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David Hammer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Edward </a:t>
            </a:r>
            <a:r>
              <a:rPr lang="en-GB" dirty="0" err="1"/>
              <a:t>Redish</a:t>
            </a: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sz="1400" dirty="0"/>
              <a:t>*Physics Education Research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67190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227"/>
    </mc:Choice>
    <mc:Fallback>
      <p:transition spd="slow" advTm="702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244B66-44F5-49F6-8696-1BB91CB165CD}"/>
              </a:ext>
            </a:extLst>
          </p:cNvPr>
          <p:cNvSpPr txBox="1"/>
          <p:nvPr/>
        </p:nvSpPr>
        <p:spPr>
          <a:xfrm>
            <a:off x="83288" y="19878"/>
            <a:ext cx="12025424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err="1"/>
              <a:t>Redish</a:t>
            </a:r>
            <a:r>
              <a:rPr lang="en-GB" sz="3200" dirty="0"/>
              <a:t> and </a:t>
            </a:r>
            <a:r>
              <a:rPr lang="en-GB" sz="3200" dirty="0" err="1"/>
              <a:t>Kuo</a:t>
            </a:r>
            <a:r>
              <a:rPr lang="en-GB" sz="3200" dirty="0"/>
              <a:t> (2015) suggest three ‘lenses’ to view how students construct meaning in physics.</a:t>
            </a:r>
          </a:p>
          <a:p>
            <a:endParaRPr lang="en-GB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/>
              <a:t>Embodied cognition</a:t>
            </a:r>
            <a:r>
              <a:rPr lang="en-GB" sz="3200" dirty="0"/>
              <a:t>: Phenomenological primitives (p-prims) tie basic physics reasoning to </a:t>
            </a:r>
            <a:r>
              <a:rPr lang="en-GB" sz="3200" b="1" i="1" dirty="0"/>
              <a:t>embodied</a:t>
            </a:r>
            <a:r>
              <a:rPr lang="en-GB" sz="3200" dirty="0"/>
              <a:t> experience </a:t>
            </a:r>
            <a:r>
              <a:rPr lang="en-GB" sz="3200" i="1" dirty="0"/>
              <a:t>e.g. ‘What goes up must come down’. </a:t>
            </a:r>
          </a:p>
          <a:p>
            <a:endParaRPr lang="en-GB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/>
              <a:t>Encyclopaedic knowledge</a:t>
            </a:r>
            <a:r>
              <a:rPr lang="en-GB" sz="3200" dirty="0"/>
              <a:t>: Varied productive resources are used dynamically </a:t>
            </a:r>
            <a:r>
              <a:rPr lang="en-GB" sz="3200" i="1" dirty="0"/>
              <a:t>e.g. previous knowledge, sources taken to be authoritative, calculation and so on.</a:t>
            </a:r>
          </a:p>
          <a:p>
            <a:endParaRPr lang="en-GB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/>
              <a:t>Contextualization</a:t>
            </a:r>
            <a:r>
              <a:rPr lang="en-GB" sz="3200" dirty="0"/>
              <a:t>: Activation depends on conceptual, epistemological, and affective factors </a:t>
            </a:r>
            <a:r>
              <a:rPr lang="en-GB" sz="3200" i="1" dirty="0"/>
              <a:t>e.g. “Who are you going to trust, me or your lying eyes?”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03235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9636"/>
    </mc:Choice>
    <mc:Fallback>
      <p:transition spd="slow" advTm="1596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244B66-44F5-49F6-8696-1BB91CB165CD}"/>
              </a:ext>
            </a:extLst>
          </p:cNvPr>
          <p:cNvSpPr txBox="1"/>
          <p:nvPr/>
        </p:nvSpPr>
        <p:spPr>
          <a:xfrm>
            <a:off x="83288" y="0"/>
            <a:ext cx="12025424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err="1"/>
              <a:t>Redish</a:t>
            </a:r>
            <a:r>
              <a:rPr lang="en-GB" sz="3200" dirty="0"/>
              <a:t> and </a:t>
            </a:r>
            <a:r>
              <a:rPr lang="en-GB" sz="3200" dirty="0" err="1"/>
              <a:t>Kuo</a:t>
            </a:r>
            <a:r>
              <a:rPr lang="en-GB" sz="3200" dirty="0"/>
              <a:t> (2015) suggest three ‘lenses’ to view how students construct meaning in physics.</a:t>
            </a:r>
          </a:p>
          <a:p>
            <a:endParaRPr lang="en-GB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>
                <a:solidFill>
                  <a:srgbClr val="FF0000"/>
                </a:solidFill>
              </a:rPr>
              <a:t>Embodied cognition</a:t>
            </a:r>
            <a:r>
              <a:rPr lang="en-GB" sz="3200" dirty="0">
                <a:solidFill>
                  <a:srgbClr val="FF0000"/>
                </a:solidFill>
              </a:rPr>
              <a:t>: Phenomenological primitives (p-prims) tie basic physics reasoning to </a:t>
            </a:r>
            <a:r>
              <a:rPr lang="en-GB" sz="3200" b="1" i="1" dirty="0">
                <a:solidFill>
                  <a:srgbClr val="FF0000"/>
                </a:solidFill>
              </a:rPr>
              <a:t>embodied</a:t>
            </a:r>
            <a:r>
              <a:rPr lang="en-GB" sz="3200" dirty="0">
                <a:solidFill>
                  <a:srgbClr val="FF0000"/>
                </a:solidFill>
              </a:rPr>
              <a:t> experience </a:t>
            </a:r>
            <a:r>
              <a:rPr lang="en-GB" sz="3200" i="1" dirty="0">
                <a:solidFill>
                  <a:srgbClr val="FF0000"/>
                </a:solidFill>
              </a:rPr>
              <a:t>e.g. ‘What goes up must come down’. </a:t>
            </a:r>
          </a:p>
          <a:p>
            <a:endParaRPr lang="en-GB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/>
              <a:t>Encyclopaedic knowledge</a:t>
            </a:r>
            <a:r>
              <a:rPr lang="en-GB" sz="3200" dirty="0"/>
              <a:t>: Manifold productive resources are used dynamically </a:t>
            </a:r>
            <a:r>
              <a:rPr lang="en-GB" sz="3200" i="1" dirty="0"/>
              <a:t>e.g. previous knowledge, sources taken to be authoritative, calculation and so on.</a:t>
            </a:r>
          </a:p>
          <a:p>
            <a:endParaRPr lang="en-GB" sz="3200" i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/>
              <a:t>Contextualization</a:t>
            </a:r>
            <a:r>
              <a:rPr lang="en-GB" sz="3200" dirty="0"/>
              <a:t>: Activation depends on conceptual, epistemological, and affective factors </a:t>
            </a:r>
            <a:r>
              <a:rPr lang="en-GB" sz="3200" i="1" dirty="0"/>
              <a:t>e.g. “Who are you going to trust, me or your lying eyes?”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004673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249"/>
    </mc:Choice>
    <mc:Fallback>
      <p:transition spd="slow" advTm="40249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5C0ED-7D89-4F4F-B276-A0F48119D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latin typeface="Athelas" panose="02000503000000020003" pitchFamily="2" charset="77"/>
              </a:rPr>
              <a:t>What is a p-prim?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8996CF-50A2-384D-9117-C9382BBE00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>
                <a:latin typeface="Athelas" panose="02000503000000020003" pitchFamily="2" charset="77"/>
              </a:rPr>
              <a:t>P-prims or phenomenological primitives </a:t>
            </a:r>
          </a:p>
          <a:p>
            <a:pPr marL="0" indent="0">
              <a:buNone/>
            </a:pPr>
            <a:r>
              <a:rPr lang="en-US" sz="4400" dirty="0">
                <a:latin typeface="Athelas" panose="02000503000000020003" pitchFamily="2" charset="77"/>
              </a:rPr>
              <a:t>‘</a:t>
            </a:r>
            <a:r>
              <a:rPr lang="en-GB" sz="4400" i="1" dirty="0">
                <a:latin typeface="Athelas" panose="02000503000000020003" pitchFamily="2" charset="77"/>
              </a:rPr>
              <a:t>are simple abstractions from common experiences that are taken as relatively primitive in the sense that they generally need no explanation; they simply happen</a:t>
            </a:r>
            <a:r>
              <a:rPr lang="en-GB" sz="4400" dirty="0">
                <a:latin typeface="Athelas" panose="02000503000000020003" pitchFamily="2" charset="77"/>
              </a:rPr>
              <a:t>.’</a:t>
            </a:r>
            <a:r>
              <a:rPr lang="en-US" sz="4400" dirty="0">
                <a:latin typeface="Athelas" panose="02000503000000020003" pitchFamily="2" charset="77"/>
              </a:rPr>
              <a:t> </a:t>
            </a:r>
          </a:p>
          <a:p>
            <a:pPr marL="0" indent="0">
              <a:buNone/>
            </a:pPr>
            <a:r>
              <a:rPr lang="en-US" sz="4400" dirty="0">
                <a:latin typeface="Athelas" panose="02000503000000020003" pitchFamily="2" charset="77"/>
              </a:rPr>
              <a:t>				-- Andrea Di </a:t>
            </a:r>
            <a:r>
              <a:rPr lang="en-US" sz="4400" dirty="0" err="1">
                <a:latin typeface="Athelas" panose="02000503000000020003" pitchFamily="2" charset="77"/>
              </a:rPr>
              <a:t>Sesssa</a:t>
            </a:r>
            <a:r>
              <a:rPr lang="en-US" sz="4400" dirty="0">
                <a:latin typeface="Athelas" panose="02000503000000020003" pitchFamily="2" charset="77"/>
              </a:rPr>
              <a:t> (1988)</a:t>
            </a:r>
          </a:p>
        </p:txBody>
      </p:sp>
    </p:spTree>
    <p:extLst>
      <p:ext uri="{BB962C8B-B14F-4D97-AF65-F5344CB8AC3E}">
        <p14:creationId xmlns:p14="http://schemas.microsoft.com/office/powerpoint/2010/main" val="893612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107"/>
    </mc:Choice>
    <mc:Fallback>
      <p:transition spd="slow" advTm="20107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descr="Cows: Small Or Far Away? | Father Ted">
            <a:hlinkClick r:id="" action="ppaction://media"/>
            <a:extLst>
              <a:ext uri="{FF2B5EF4-FFF2-40B4-BE49-F238E27FC236}">
                <a16:creationId xmlns:a16="http://schemas.microsoft.com/office/drawing/2014/main" id="{D5956AC8-4056-974C-978B-6D373F66A00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436368" y="720852"/>
            <a:ext cx="7829296" cy="5871972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09BA5136-4063-1540-AE1A-7E6FCA96557F}"/>
              </a:ext>
            </a:extLst>
          </p:cNvPr>
          <p:cNvSpPr txBox="1">
            <a:spLocks/>
          </p:cNvSpPr>
          <p:nvPr/>
        </p:nvSpPr>
        <p:spPr>
          <a:xfrm>
            <a:off x="0" y="-82751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u="sng"/>
              <a:t>The ‘Father Dougal’ p-prim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228159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91243A3-B86A-874A-9CBE-50FE3C23A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C35BBF4-0A94-114D-B2CC-344CCCB300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0049" y="-271462"/>
            <a:ext cx="12973050" cy="74525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3053489-42F1-6245-963D-9EA8BD9992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79" b="97895" l="0" r="100000">
                        <a14:foregroundMark x1="34836" y1="76316" x2="72131" y2="87368"/>
                        <a14:foregroundMark x1="85246" y1="93684" x2="74180" y2="90000"/>
                        <a14:backgroundMark x1="2869" y1="76842" x2="30328" y2="5789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04784" y="956045"/>
            <a:ext cx="7994314" cy="62250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2EB45F-F521-6E45-A791-112FD7EBF5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817" b="89981" l="0" r="99143">
                        <a14:backgroundMark x1="74143" y1="28902" x2="71286" y2="31214"/>
                        <a14:backgroundMark x1="64286" y1="37187" x2="67571" y2="34489"/>
                        <a14:backgroundMark x1="69714" y1="44894" x2="72286" y2="42967"/>
                        <a14:backgroundMark x1="72857" y1="42389" x2="72429" y2="42775"/>
                        <a14:backgroundMark x1="69000" y1="45472" x2="69000" y2="45472"/>
                        <a14:backgroundMark x1="71143" y1="55106" x2="72857" y2="541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14487" y="1533706"/>
            <a:ext cx="9909925" cy="73333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8FB3B53-5CCF-2C4E-857E-BE0DA00CDD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563" b="90417" l="313" r="9708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6000" y="2537922"/>
            <a:ext cx="3505200" cy="3505200"/>
          </a:xfrm>
          <a:prstGeom prst="rect">
            <a:avLst/>
          </a:prstGeom>
        </p:spPr>
      </p:pic>
      <p:sp>
        <p:nvSpPr>
          <p:cNvPr id="9" name="Cloud Callout 8">
            <a:extLst>
              <a:ext uri="{FF2B5EF4-FFF2-40B4-BE49-F238E27FC236}">
                <a16:creationId xmlns:a16="http://schemas.microsoft.com/office/drawing/2014/main" id="{647D178C-2600-CF46-A28E-48E8FFE120BA}"/>
              </a:ext>
            </a:extLst>
          </p:cNvPr>
          <p:cNvSpPr/>
          <p:nvPr/>
        </p:nvSpPr>
        <p:spPr>
          <a:xfrm>
            <a:off x="5449985" y="155117"/>
            <a:ext cx="4886325" cy="1880697"/>
          </a:xfrm>
          <a:prstGeom prst="cloudCallout">
            <a:avLst>
              <a:gd name="adj1" fmla="val 36185"/>
              <a:gd name="adj2" fmla="val 73895"/>
            </a:avLst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ysClr val="windowText" lastClr="000000"/>
                </a:solidFill>
              </a:rPr>
              <a:t>Cow A is the same size as cow B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B0AFCD-A374-764C-B047-1A5E208F239F}"/>
              </a:ext>
            </a:extLst>
          </p:cNvPr>
          <p:cNvSpPr/>
          <p:nvPr/>
        </p:nvSpPr>
        <p:spPr>
          <a:xfrm>
            <a:off x="2823888" y="1338560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1AF3F2-E76B-C041-846D-D1600A1BEDEE}"/>
              </a:ext>
            </a:extLst>
          </p:cNvPr>
          <p:cNvSpPr/>
          <p:nvPr/>
        </p:nvSpPr>
        <p:spPr>
          <a:xfrm>
            <a:off x="5809703" y="3137814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732186-4DE5-2447-9621-BFB122FAB94A}"/>
              </a:ext>
            </a:extLst>
          </p:cNvPr>
          <p:cNvSpPr txBox="1"/>
          <p:nvPr/>
        </p:nvSpPr>
        <p:spPr>
          <a:xfrm>
            <a:off x="171450" y="155117"/>
            <a:ext cx="4729163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The ‘Father Dougal’ p-prim</a:t>
            </a:r>
          </a:p>
        </p:txBody>
      </p:sp>
    </p:spTree>
    <p:extLst>
      <p:ext uri="{BB962C8B-B14F-4D97-AF65-F5344CB8AC3E}">
        <p14:creationId xmlns:p14="http://schemas.microsoft.com/office/powerpoint/2010/main" val="473275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031"/>
    </mc:Choice>
    <mc:Fallback>
      <p:transition spd="slow" advTm="2703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33E3A-2139-EC4A-BABA-C8D751F21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Through a p-prim, darkly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5B388E-2478-394F-8151-B71DA4972D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4000" dirty="0"/>
              <a:t>P-prims are are </a:t>
            </a:r>
            <a:r>
              <a:rPr lang="en-US" sz="4000" b="1" i="1" dirty="0"/>
              <a:t>not</a:t>
            </a:r>
            <a:r>
              <a:rPr lang="en-US" sz="4000" dirty="0"/>
              <a:t> misconceptions, but they can </a:t>
            </a:r>
            <a:r>
              <a:rPr lang="en-US" sz="4000" b="1" i="1" dirty="0"/>
              <a:t>generate</a:t>
            </a:r>
            <a:r>
              <a:rPr lang="en-US" sz="4000" dirty="0"/>
              <a:t> misconceptions when they are wrongly applied.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A p-prim is like a semi-transparent filter: the world may look ‘wrong’ when viewed through it, but only when we look out through the ‘wrong’ p-prim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For p-prims, context is everything.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1813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128"/>
    </mc:Choice>
    <mc:Fallback>
      <p:transition spd="slow" advTm="251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91243A3-B86A-874A-9CBE-50FE3C23A3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341375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C35BBF4-0A94-114D-B2CC-344CCCB300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94730" y="155117"/>
            <a:ext cx="12973050" cy="74525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3053489-42F1-6245-963D-9EA8BD9992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79" b="97895" l="0" r="100000">
                        <a14:foregroundMark x1="34836" y1="76316" x2="72131" y2="87368"/>
                        <a14:foregroundMark x1="85246" y1="93684" x2="74180" y2="90000"/>
                        <a14:backgroundMark x1="2869" y1="76842" x2="30328" y2="5789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04784" y="956045"/>
            <a:ext cx="7994314" cy="6225081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3BCA702E-93C6-3544-AFFC-27C5FD8B3C37}"/>
              </a:ext>
            </a:extLst>
          </p:cNvPr>
          <p:cNvGrpSpPr/>
          <p:nvPr/>
        </p:nvGrpSpPr>
        <p:grpSpPr>
          <a:xfrm>
            <a:off x="4351783" y="897444"/>
            <a:ext cx="8083377" cy="5878204"/>
            <a:chOff x="4097842" y="872555"/>
            <a:chExt cx="8083377" cy="4839736"/>
          </a:xfrm>
        </p:grpSpPr>
        <p:sp>
          <p:nvSpPr>
            <p:cNvPr id="2" name="Bevel 1">
              <a:extLst>
                <a:ext uri="{FF2B5EF4-FFF2-40B4-BE49-F238E27FC236}">
                  <a16:creationId xmlns:a16="http://schemas.microsoft.com/office/drawing/2014/main" id="{C43F4E2D-25C1-F34E-AAE3-23CE003E9FD1}"/>
                </a:ext>
              </a:extLst>
            </p:cNvPr>
            <p:cNvSpPr/>
            <p:nvPr/>
          </p:nvSpPr>
          <p:spPr>
            <a:xfrm>
              <a:off x="4097842" y="1037220"/>
              <a:ext cx="8083377" cy="4675071"/>
            </a:xfrm>
            <a:prstGeom prst="bevel">
              <a:avLst/>
            </a:prstGeom>
            <a:solidFill>
              <a:srgbClr val="7030A0">
                <a:alpha val="73000"/>
              </a:srgb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800" i="1" dirty="0"/>
                <a:t>Big objects look big, small objects look small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43C0167-D71C-9F4B-B24C-FFFB344DBC05}"/>
                </a:ext>
              </a:extLst>
            </p:cNvPr>
            <p:cNvSpPr/>
            <p:nvPr/>
          </p:nvSpPr>
          <p:spPr>
            <a:xfrm>
              <a:off x="5800847" y="872555"/>
              <a:ext cx="5759833" cy="1107996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lIns="91440" tIns="45720" rIns="91440" bIns="45720">
              <a:spAutoFit/>
              <a:scene3d>
                <a:camera prst="perspectiveRelaxed"/>
                <a:lightRig rig="threePt" dir="t"/>
              </a:scene3d>
            </a:bodyPr>
            <a:lstStyle/>
            <a:p>
              <a:pPr algn="ctr"/>
              <a:r>
                <a:rPr lang="en-US" sz="6600" b="1" dirty="0">
                  <a:ln w="22225">
                    <a:solidFill>
                      <a:srgbClr val="7030A0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</a:rPr>
                <a:t>P-prim filter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552EB45F-F521-6E45-A791-112FD7EBF5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817" b="89981" l="0" r="99143">
                        <a14:backgroundMark x1="74143" y1="28902" x2="71286" y2="31214"/>
                        <a14:backgroundMark x1="64286" y1="37187" x2="67571" y2="34489"/>
                        <a14:backgroundMark x1="69714" y1="44894" x2="72286" y2="42967"/>
                        <a14:backgroundMark x1="72857" y1="42389" x2="72429" y2="42775"/>
                        <a14:backgroundMark x1="69000" y1="45472" x2="69000" y2="45472"/>
                        <a14:backgroundMark x1="71143" y1="55106" x2="72857" y2="541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14487" y="1533706"/>
            <a:ext cx="9909925" cy="73333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8FB3B53-5CCF-2C4E-857E-BE0DA00CDD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563" b="90417" l="313" r="9708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6000" y="2537922"/>
            <a:ext cx="3505200" cy="35052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4B0AFCD-A374-764C-B047-1A5E208F239F}"/>
              </a:ext>
            </a:extLst>
          </p:cNvPr>
          <p:cNvSpPr/>
          <p:nvPr/>
        </p:nvSpPr>
        <p:spPr>
          <a:xfrm>
            <a:off x="2823888" y="1338560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1AF3F2-E76B-C041-846D-D1600A1BEDEE}"/>
              </a:ext>
            </a:extLst>
          </p:cNvPr>
          <p:cNvSpPr/>
          <p:nvPr/>
        </p:nvSpPr>
        <p:spPr>
          <a:xfrm>
            <a:off x="5905499" y="2993167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732186-4DE5-2447-9621-BFB122FAB94A}"/>
              </a:ext>
            </a:extLst>
          </p:cNvPr>
          <p:cNvSpPr txBox="1"/>
          <p:nvPr/>
        </p:nvSpPr>
        <p:spPr>
          <a:xfrm>
            <a:off x="171450" y="155117"/>
            <a:ext cx="4729163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The ‘Father Dougal’ p-prim</a:t>
            </a:r>
          </a:p>
        </p:txBody>
      </p:sp>
    </p:spTree>
    <p:extLst>
      <p:ext uri="{BB962C8B-B14F-4D97-AF65-F5344CB8AC3E}">
        <p14:creationId xmlns:p14="http://schemas.microsoft.com/office/powerpoint/2010/main" val="1407925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455"/>
    </mc:Choice>
    <mc:Fallback>
      <p:transition spd="slow" advTm="8455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B68CDB-0F80-324A-97C9-7300F90CA496}"/>
              </a:ext>
            </a:extLst>
          </p:cNvPr>
          <p:cNvSpPr txBox="1"/>
          <p:nvPr/>
        </p:nvSpPr>
        <p:spPr>
          <a:xfrm>
            <a:off x="109330" y="139148"/>
            <a:ext cx="68269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Applying the ‘Father Dougal’ P-prim</a:t>
            </a:r>
          </a:p>
        </p:txBody>
      </p:sp>
      <p:pic>
        <p:nvPicPr>
          <p:cNvPr id="1026" name="Picture 2" descr="Arnold Schwarzenegger confirms Eddie Murphy attached to Twins sequel |  Daily Mail Online">
            <a:extLst>
              <a:ext uri="{FF2B5EF4-FFF2-40B4-BE49-F238E27FC236}">
                <a16:creationId xmlns:a16="http://schemas.microsoft.com/office/drawing/2014/main" id="{98A6249B-5DDE-0E41-AEE4-67A157E745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541" y="1246173"/>
            <a:ext cx="3621850" cy="5472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BDC5C9F-7A75-7044-8F4C-35E36D3E9E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4302" y="1750445"/>
            <a:ext cx="6740069" cy="3794125"/>
          </a:xfrm>
          <a:prstGeom prst="rect">
            <a:avLst/>
          </a:prstGeom>
        </p:spPr>
      </p:pic>
      <p:pic>
        <p:nvPicPr>
          <p:cNvPr id="1028" name="Picture 4" descr="Green Tick Clip Art - Green Tick - Free Transparent PNG Clipart Images  Download">
            <a:extLst>
              <a:ext uri="{FF2B5EF4-FFF2-40B4-BE49-F238E27FC236}">
                <a16:creationId xmlns:a16="http://schemas.microsoft.com/office/drawing/2014/main" id="{F0C4E889-3F75-684B-99F9-BFE06E953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738" b="92718" l="9796" r="89796">
                        <a14:foregroundMark x1="74694" y1="8738" x2="81224" y2="8738"/>
                        <a14:foregroundMark x1="22449" y1="92233" x2="29796" y2="927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104" y="567192"/>
            <a:ext cx="2086900" cy="175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icrosoft Office Online, Check Mark, X Mark - Tick And Cross Png Clipart -  Full Size Clipart (#77727) - PinClipart">
            <a:extLst>
              <a:ext uri="{FF2B5EF4-FFF2-40B4-BE49-F238E27FC236}">
                <a16:creationId xmlns:a16="http://schemas.microsoft.com/office/drawing/2014/main" id="{3B372CCE-34CE-F945-A8A5-391F6F9AA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1927" y="693420"/>
            <a:ext cx="1664817" cy="1750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60331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322"/>
    </mc:Choice>
    <mc:Fallback>
      <p:transition spd="slow" advTm="463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4C3E5E-B08B-6440-AB22-48F8CBAA933E}"/>
              </a:ext>
            </a:extLst>
          </p:cNvPr>
          <p:cNvSpPr txBox="1"/>
          <p:nvPr/>
        </p:nvSpPr>
        <p:spPr>
          <a:xfrm>
            <a:off x="126824" y="135304"/>
            <a:ext cx="11611289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Di Sessa (1993) provides a list of p-prims. These include: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/>
              <a:t>Ohm’s p-prim: ‘output’ decreases as ‘resistance’ increases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/>
              <a:t>Dying away: all effects spontaneously decrease in amplitude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/>
              <a:t>Passive resistance: objects can passively resist or block motion without exerting a force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EE8C5720-B6C8-7D4E-8769-5FC92AB6480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58988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2026"/>
    </mc:Choice>
    <mc:Fallback>
      <p:transition spd="slow" advTm="820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490A62-B31E-FD4B-9D0A-AAAAEE4CF507}"/>
              </a:ext>
            </a:extLst>
          </p:cNvPr>
          <p:cNvSpPr txBox="1"/>
          <p:nvPr/>
        </p:nvSpPr>
        <p:spPr>
          <a:xfrm>
            <a:off x="208722" y="129209"/>
            <a:ext cx="117480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Hammer (2000) suggests that we should think of teaching as ‘refining’ rather than ‘replacing’ raw intuitions.</a:t>
            </a:r>
          </a:p>
        </p:txBody>
      </p:sp>
    </p:spTree>
    <p:extLst>
      <p:ext uri="{BB962C8B-B14F-4D97-AF65-F5344CB8AC3E}">
        <p14:creationId xmlns:p14="http://schemas.microsoft.com/office/powerpoint/2010/main" val="246694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149"/>
    </mc:Choice>
    <mc:Fallback>
      <p:transition spd="slow" advTm="21149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C029C-4677-E541-804F-DA34A9904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Springs and Things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664A93-8415-EF4E-AE0A-0908B2AF8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1885" y="2073729"/>
            <a:ext cx="1872343" cy="1170214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8441DAF-E978-FF4A-BEA8-2F216F32E9BF}"/>
              </a:ext>
            </a:extLst>
          </p:cNvPr>
          <p:cNvCxnSpPr/>
          <p:nvPr/>
        </p:nvCxnSpPr>
        <p:spPr>
          <a:xfrm>
            <a:off x="2569028" y="3033484"/>
            <a:ext cx="0" cy="150948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3980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190"/>
    </mc:Choice>
    <mc:Fallback>
      <p:transition spd="slow" advTm="2119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C029C-4677-E541-804F-DA34A9904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Springs and Things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98969A-2F5E-AE44-9474-0A35D7B00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457" y="2353129"/>
            <a:ext cx="3251200" cy="2616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664A93-8415-EF4E-AE0A-0908B2AF8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1885" y="2073729"/>
            <a:ext cx="1872343" cy="1170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563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689"/>
    </mc:Choice>
    <mc:Fallback>
      <p:transition spd="slow" advTm="42689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C029C-4677-E541-804F-DA34A9904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Springs and Things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98969A-2F5E-AE44-9474-0A35D7B001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457" y="2353129"/>
            <a:ext cx="3251200" cy="2616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664A93-8415-EF4E-AE0A-0908B2AF80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1885" y="2073729"/>
            <a:ext cx="1872343" cy="11702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878C78A-A903-5045-94AC-8EE4C9E9D1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1142" y="2353129"/>
            <a:ext cx="3251200" cy="2616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48ABF2B-EC9C-FD45-ABD0-23D6ADDDE9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250" b="99044" l="5000" r="95349">
                        <a14:backgroundMark x1="16279" y1="29412" x2="18372" y2="28971"/>
                        <a14:backgroundMark x1="16047" y1="36618" x2="17674" y2="36397"/>
                        <a14:backgroundMark x1="16047" y1="43603" x2="16047" y2="43603"/>
                        <a14:backgroundMark x1="16047" y1="50809" x2="16047" y2="50809"/>
                        <a14:backgroundMark x1="16628" y1="49926" x2="16628" y2="49926"/>
                        <a14:backgroundMark x1="16977" y1="57132" x2="19302" y2="58015"/>
                        <a14:backgroundMark x1="16047" y1="64338" x2="19302" y2="64779"/>
                        <a14:backgroundMark x1="16977" y1="71324" x2="16628" y2="725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08914" y="1166707"/>
            <a:ext cx="1184981" cy="1873923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09FE70DD-25B0-9744-8A6F-BF9079C83E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519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42"/>
    </mc:Choice>
    <mc:Fallback>
      <p:transition spd="slow" advTm="48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C029C-4677-E541-804F-DA34A9904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Springs and Things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98969A-2F5E-AE44-9474-0A35D7B00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457" y="2353129"/>
            <a:ext cx="3251200" cy="2616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664A93-8415-EF4E-AE0A-0908B2AF8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1885" y="2073729"/>
            <a:ext cx="1872343" cy="11702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878C78A-A903-5045-94AC-8EE4C9E9D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1142" y="2353129"/>
            <a:ext cx="3251200" cy="2616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48ABF2B-EC9C-FD45-ABD0-23D6ADDDE9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250" b="99044" l="5000" r="95349">
                        <a14:backgroundMark x1="16279" y1="29412" x2="18372" y2="28971"/>
                        <a14:backgroundMark x1="16047" y1="36618" x2="17674" y2="36397"/>
                        <a14:backgroundMark x1="16047" y1="43603" x2="16047" y2="43603"/>
                        <a14:backgroundMark x1="16047" y1="50809" x2="16047" y2="50809"/>
                        <a14:backgroundMark x1="16628" y1="49926" x2="16628" y2="49926"/>
                        <a14:backgroundMark x1="16977" y1="57132" x2="19302" y2="58015"/>
                        <a14:backgroundMark x1="16047" y1="64338" x2="19302" y2="64779"/>
                        <a14:backgroundMark x1="16977" y1="71324" x2="16628" y2="725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08914" y="2073729"/>
            <a:ext cx="1184981" cy="9669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A7E6F9-9F5A-4A41-A9C2-8FF2F462E7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8629" y="1628322"/>
            <a:ext cx="1872343" cy="1170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186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20"/>
    </mc:Choice>
    <mc:Fallback>
      <p:transition spd="slow" advTm="662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C029C-4677-E541-804F-DA34A9904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Springs and Things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98969A-2F5E-AE44-9474-0A35D7B00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457" y="2353129"/>
            <a:ext cx="3251200" cy="2616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664A93-8415-EF4E-AE0A-0908B2AF8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1885" y="2073729"/>
            <a:ext cx="1872343" cy="11702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878C78A-A903-5045-94AC-8EE4C9E9D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1142" y="2353129"/>
            <a:ext cx="3251200" cy="2616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48ABF2B-EC9C-FD45-ABD0-23D6ADDDE9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250" b="99044" l="5000" r="95349">
                        <a14:backgroundMark x1="16279" y1="29412" x2="18372" y2="28971"/>
                        <a14:backgroundMark x1="16047" y1="36618" x2="17674" y2="36397"/>
                        <a14:backgroundMark x1="16047" y1="43603" x2="16047" y2="43603"/>
                        <a14:backgroundMark x1="16047" y1="50809" x2="16047" y2="50809"/>
                        <a14:backgroundMark x1="16628" y1="49926" x2="16628" y2="49926"/>
                        <a14:backgroundMark x1="16977" y1="57132" x2="19302" y2="58015"/>
                        <a14:backgroundMark x1="16047" y1="64338" x2="19302" y2="64779"/>
                        <a14:backgroundMark x1="16977" y1="71324" x2="16628" y2="725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08914" y="2073729"/>
            <a:ext cx="1184981" cy="9669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A7E6F9-9F5A-4A41-A9C2-8FF2F462E7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8629" y="1628322"/>
            <a:ext cx="1872343" cy="1170214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A034A18-A22F-9341-A8FA-F20ABE2C8267}"/>
              </a:ext>
            </a:extLst>
          </p:cNvPr>
          <p:cNvCxnSpPr>
            <a:cxnSpLocks/>
          </p:cNvCxnSpPr>
          <p:nvPr/>
        </p:nvCxnSpPr>
        <p:spPr>
          <a:xfrm flipV="1">
            <a:off x="6567715" y="631144"/>
            <a:ext cx="0" cy="1509486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2716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25"/>
    </mc:Choice>
    <mc:Fallback>
      <p:transition spd="slow" advTm="4225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C029C-4677-E541-804F-DA34A9904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Springs and Things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98969A-2F5E-AE44-9474-0A35D7B00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457" y="2353129"/>
            <a:ext cx="3251200" cy="2616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664A93-8415-EF4E-AE0A-0908B2AF8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1885" y="2073729"/>
            <a:ext cx="1872343" cy="11702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878C78A-A903-5045-94AC-8EE4C9E9D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1142" y="2353129"/>
            <a:ext cx="3251200" cy="2616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48ABF2B-EC9C-FD45-ABD0-23D6ADDDE9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250" b="99044" l="5000" r="95349">
                        <a14:backgroundMark x1="16279" y1="29412" x2="18372" y2="28971"/>
                        <a14:backgroundMark x1="16047" y1="36618" x2="17674" y2="36397"/>
                        <a14:backgroundMark x1="16047" y1="43603" x2="16047" y2="43603"/>
                        <a14:backgroundMark x1="16047" y1="50809" x2="16047" y2="50809"/>
                        <a14:backgroundMark x1="16628" y1="49926" x2="16628" y2="49926"/>
                        <a14:backgroundMark x1="16977" y1="57132" x2="19302" y2="58015"/>
                        <a14:backgroundMark x1="16047" y1="64338" x2="19302" y2="64779"/>
                        <a14:backgroundMark x1="16977" y1="71324" x2="16628" y2="725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08914" y="2073729"/>
            <a:ext cx="1184981" cy="9669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A7E6F9-9F5A-4A41-A9C2-8FF2F462E7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0573" y="1628322"/>
            <a:ext cx="1872343" cy="1170214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E3E62B9-F2A5-AE45-ADC7-3A883EA556BD}"/>
              </a:ext>
            </a:extLst>
          </p:cNvPr>
          <p:cNvCxnSpPr/>
          <p:nvPr/>
        </p:nvCxnSpPr>
        <p:spPr>
          <a:xfrm>
            <a:off x="6509659" y="2605313"/>
            <a:ext cx="0" cy="150948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A034A18-A22F-9341-A8FA-F20ABE2C8267}"/>
              </a:ext>
            </a:extLst>
          </p:cNvPr>
          <p:cNvCxnSpPr>
            <a:cxnSpLocks/>
          </p:cNvCxnSpPr>
          <p:nvPr/>
        </p:nvCxnSpPr>
        <p:spPr>
          <a:xfrm flipV="1">
            <a:off x="6509659" y="631144"/>
            <a:ext cx="0" cy="1509486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6456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776"/>
    </mc:Choice>
    <mc:Fallback>
      <p:transition spd="slow" advTm="9776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C029C-4677-E541-804F-DA34A9904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Springs and Things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98969A-2F5E-AE44-9474-0A35D7B00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457" y="2353129"/>
            <a:ext cx="3251200" cy="2616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664A93-8415-EF4E-AE0A-0908B2AF8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1885" y="2073729"/>
            <a:ext cx="1872343" cy="11702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878C78A-A903-5045-94AC-8EE4C9E9D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1142" y="2353129"/>
            <a:ext cx="3251200" cy="2616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48ABF2B-EC9C-FD45-ABD0-23D6ADDDE9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250" b="99044" l="5000" r="95349">
                        <a14:backgroundMark x1="16279" y1="29412" x2="18372" y2="28971"/>
                        <a14:backgroundMark x1="16047" y1="36618" x2="17674" y2="36397"/>
                        <a14:backgroundMark x1="16047" y1="43603" x2="16047" y2="43603"/>
                        <a14:backgroundMark x1="16047" y1="50809" x2="16047" y2="50809"/>
                        <a14:backgroundMark x1="16628" y1="49926" x2="16628" y2="49926"/>
                        <a14:backgroundMark x1="16977" y1="57132" x2="19302" y2="58015"/>
                        <a14:backgroundMark x1="16047" y1="64338" x2="19302" y2="64779"/>
                        <a14:backgroundMark x1="16977" y1="71324" x2="16628" y2="725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08914" y="2073729"/>
            <a:ext cx="1184981" cy="9669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A7E6F9-9F5A-4A41-A9C2-8FF2F462E7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171" y="1628322"/>
            <a:ext cx="1872343" cy="1170214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E3E62B9-F2A5-AE45-ADC7-3A883EA556BD}"/>
              </a:ext>
            </a:extLst>
          </p:cNvPr>
          <p:cNvCxnSpPr/>
          <p:nvPr/>
        </p:nvCxnSpPr>
        <p:spPr>
          <a:xfrm>
            <a:off x="6611257" y="2605313"/>
            <a:ext cx="0" cy="150948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A034A18-A22F-9341-A8FA-F20ABE2C8267}"/>
              </a:ext>
            </a:extLst>
          </p:cNvPr>
          <p:cNvCxnSpPr>
            <a:cxnSpLocks/>
          </p:cNvCxnSpPr>
          <p:nvPr/>
        </p:nvCxnSpPr>
        <p:spPr>
          <a:xfrm flipV="1">
            <a:off x="6611257" y="631144"/>
            <a:ext cx="0" cy="1509486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771383FD-0574-6F46-9520-962FD614E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4057" y="2353129"/>
            <a:ext cx="3251200" cy="2616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DB29762-B236-544D-A45D-96685BC8D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3485" y="2073729"/>
            <a:ext cx="1872343" cy="1170214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1B4E51F-2EFB-9B47-AE6F-25877E941E75}"/>
              </a:ext>
            </a:extLst>
          </p:cNvPr>
          <p:cNvCxnSpPr/>
          <p:nvPr/>
        </p:nvCxnSpPr>
        <p:spPr>
          <a:xfrm>
            <a:off x="10363200" y="3055029"/>
            <a:ext cx="0" cy="150948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A06872C-709D-A842-AAD4-73577AD4A8BE}"/>
              </a:ext>
            </a:extLst>
          </p:cNvPr>
          <p:cNvCxnSpPr>
            <a:cxnSpLocks/>
          </p:cNvCxnSpPr>
          <p:nvPr/>
        </p:nvCxnSpPr>
        <p:spPr>
          <a:xfrm flipV="1">
            <a:off x="10363200" y="1080860"/>
            <a:ext cx="0" cy="1509486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2299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966"/>
    </mc:Choice>
    <mc:Fallback>
      <p:transition spd="slow" advTm="46966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075E49F-81A0-934F-8E47-B4CB409CD3F7}"/>
              </a:ext>
            </a:extLst>
          </p:cNvPr>
          <p:cNvSpPr txBox="1"/>
          <p:nvPr/>
        </p:nvSpPr>
        <p:spPr>
          <a:xfrm>
            <a:off x="89452" y="79513"/>
            <a:ext cx="11857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Other Examples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5DF307-D8EE-6649-B9F7-4BD748818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166" y="787399"/>
            <a:ext cx="4985202" cy="37389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394251-F00A-6B48-832A-00207EF2A1A5}"/>
              </a:ext>
            </a:extLst>
          </p:cNvPr>
          <p:cNvSpPr txBox="1"/>
          <p:nvPr/>
        </p:nvSpPr>
        <p:spPr>
          <a:xfrm>
            <a:off x="89451" y="4664368"/>
            <a:ext cx="56354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Cues up the Ohm’s p-prim: as x increases, y decreases</a:t>
            </a:r>
          </a:p>
        </p:txBody>
      </p:sp>
    </p:spTree>
    <p:extLst>
      <p:ext uri="{BB962C8B-B14F-4D97-AF65-F5344CB8AC3E}">
        <p14:creationId xmlns:p14="http://schemas.microsoft.com/office/powerpoint/2010/main" val="293271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945"/>
    </mc:Choice>
    <mc:Fallback>
      <p:transition spd="slow" advTm="50945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075E49F-81A0-934F-8E47-B4CB409CD3F7}"/>
              </a:ext>
            </a:extLst>
          </p:cNvPr>
          <p:cNvSpPr txBox="1"/>
          <p:nvPr/>
        </p:nvSpPr>
        <p:spPr>
          <a:xfrm>
            <a:off x="89452" y="79513"/>
            <a:ext cx="11857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Other Examples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5DF307-D8EE-6649-B9F7-4BD748818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166" y="787399"/>
            <a:ext cx="4985202" cy="37389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394251-F00A-6B48-832A-00207EF2A1A5}"/>
              </a:ext>
            </a:extLst>
          </p:cNvPr>
          <p:cNvSpPr txBox="1"/>
          <p:nvPr/>
        </p:nvSpPr>
        <p:spPr>
          <a:xfrm>
            <a:off x="89451" y="4664368"/>
            <a:ext cx="56354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Cues up the Ohm’s p-prim: as x increases, y decreases</a:t>
            </a:r>
          </a:p>
        </p:txBody>
      </p:sp>
      <p:pic>
        <p:nvPicPr>
          <p:cNvPr id="3" name="Picture 2" descr="Diagram, engineering drawing&#10;&#10;Description automatically generated">
            <a:extLst>
              <a:ext uri="{FF2B5EF4-FFF2-40B4-BE49-F238E27FC236}">
                <a16:creationId xmlns:a16="http://schemas.microsoft.com/office/drawing/2014/main" id="{2D3C001E-6259-204E-A440-8B798DF9E0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390" y="1200779"/>
            <a:ext cx="3289854" cy="2015749"/>
          </a:xfrm>
          <a:prstGeom prst="rect">
            <a:avLst/>
          </a:prstGeom>
        </p:spPr>
      </p:pic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F8B10E42-CCBC-ED40-B7BE-A267D77501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595" y="1384179"/>
            <a:ext cx="2664239" cy="164894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97EB175-9314-1246-A0FB-21E0FBBFFBF8}"/>
              </a:ext>
            </a:extLst>
          </p:cNvPr>
          <p:cNvSpPr txBox="1"/>
          <p:nvPr/>
        </p:nvSpPr>
        <p:spPr>
          <a:xfrm>
            <a:off x="6096000" y="433456"/>
            <a:ext cx="56918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“Wait, you say that black is a good emitter </a:t>
            </a:r>
            <a:r>
              <a:rPr lang="en-US" sz="2400" i="1" dirty="0"/>
              <a:t>and</a:t>
            </a:r>
            <a:r>
              <a:rPr lang="en-US" sz="2400" dirty="0"/>
              <a:t> a good absorber….?”</a:t>
            </a:r>
          </a:p>
        </p:txBody>
      </p:sp>
    </p:spTree>
    <p:extLst>
      <p:ext uri="{BB962C8B-B14F-4D97-AF65-F5344CB8AC3E}">
        <p14:creationId xmlns:p14="http://schemas.microsoft.com/office/powerpoint/2010/main" val="1069979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545"/>
    </mc:Choice>
    <mc:Fallback>
      <p:transition spd="slow" advTm="29545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075E49F-81A0-934F-8E47-B4CB409CD3F7}"/>
              </a:ext>
            </a:extLst>
          </p:cNvPr>
          <p:cNvSpPr txBox="1"/>
          <p:nvPr/>
        </p:nvSpPr>
        <p:spPr>
          <a:xfrm>
            <a:off x="89452" y="79513"/>
            <a:ext cx="11857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Other Examples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5DF307-D8EE-6649-B9F7-4BD748818E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166" y="787399"/>
            <a:ext cx="4985202" cy="37389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394251-F00A-6B48-832A-00207EF2A1A5}"/>
              </a:ext>
            </a:extLst>
          </p:cNvPr>
          <p:cNvSpPr txBox="1"/>
          <p:nvPr/>
        </p:nvSpPr>
        <p:spPr>
          <a:xfrm>
            <a:off x="89451" y="4664368"/>
            <a:ext cx="56354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Cues up the Ohm’s p-prim: as x increases, y decreases</a:t>
            </a:r>
          </a:p>
        </p:txBody>
      </p:sp>
      <p:pic>
        <p:nvPicPr>
          <p:cNvPr id="3" name="Picture 2" descr="Diagram, engineering drawing&#10;&#10;Description automatically generated">
            <a:extLst>
              <a:ext uri="{FF2B5EF4-FFF2-40B4-BE49-F238E27FC236}">
                <a16:creationId xmlns:a16="http://schemas.microsoft.com/office/drawing/2014/main" id="{2D3C001E-6259-204E-A440-8B798DF9E0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390" y="1200779"/>
            <a:ext cx="3289854" cy="2015749"/>
          </a:xfrm>
          <a:prstGeom prst="rect">
            <a:avLst/>
          </a:prstGeom>
        </p:spPr>
      </p:pic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F8B10E42-CCBC-ED40-B7BE-A267D77501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595" y="1384179"/>
            <a:ext cx="2664239" cy="164894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97EB175-9314-1246-A0FB-21E0FBBFFBF8}"/>
              </a:ext>
            </a:extLst>
          </p:cNvPr>
          <p:cNvSpPr txBox="1"/>
          <p:nvPr/>
        </p:nvSpPr>
        <p:spPr>
          <a:xfrm>
            <a:off x="6096000" y="433456"/>
            <a:ext cx="56918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“Wait, you say that black is a good emitter </a:t>
            </a:r>
            <a:r>
              <a:rPr lang="en-US" sz="2400" i="1" dirty="0"/>
              <a:t>and</a:t>
            </a:r>
            <a:r>
              <a:rPr lang="en-US" sz="2400" dirty="0"/>
              <a:t> a good absorber….?”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59B0A2-69FD-F147-A414-D19EA98D58BE}"/>
              </a:ext>
            </a:extLst>
          </p:cNvPr>
          <p:cNvSpPr txBox="1"/>
          <p:nvPr/>
        </p:nvSpPr>
        <p:spPr>
          <a:xfrm>
            <a:off x="6281529" y="3836504"/>
            <a:ext cx="569180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Nelmes</a:t>
            </a:r>
            <a:r>
              <a:rPr lang="en-US" sz="2400" dirty="0"/>
              <a:t> (2004) suggests cueing an alternative p-prim (sometimes called ‘the Matthew Effect’ p-prim) by considering examples such as: “A good communicator is good at listening </a:t>
            </a:r>
            <a:r>
              <a:rPr lang="en-US" sz="2400" i="1" dirty="0"/>
              <a:t>and</a:t>
            </a:r>
            <a:r>
              <a:rPr lang="en-US" sz="2400" dirty="0"/>
              <a:t> speaking”.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554DFFB7-A2D1-1447-BD3F-EAD9787919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462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306"/>
    </mc:Choice>
    <mc:Fallback>
      <p:transition spd="slow" advTm="633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5AC666C-B2C9-EF42-BDF0-A53D5AD196EB}"/>
              </a:ext>
            </a:extLst>
          </p:cNvPr>
          <p:cNvSpPr txBox="1"/>
          <p:nvPr/>
        </p:nvSpPr>
        <p:spPr>
          <a:xfrm>
            <a:off x="89453" y="69574"/>
            <a:ext cx="12026347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Conclusion</a:t>
            </a:r>
          </a:p>
          <a:p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Misconceptions research in education has been hugely valuable: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For many teachers, it is the educational research that has the most immediate and tangible practical benefit.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It emphasizes the fact that students’ prior knowledge is important.</a:t>
            </a:r>
          </a:p>
          <a:p>
            <a:pPr lvl="1"/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The downside of misconceptions research as it is sometimes applied is that it emphasizes the negative impact of students’ prior knowledge: nasty, messy everyday thinking is be rooted out and replaced by brand new shiny proper scientific thinking.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P-prims and the Resources Framework offer a promising alternative: a sympathetic awareness of student thinking that could improve teaching and learning in science.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4015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3408"/>
    </mc:Choice>
    <mc:Fallback>
      <p:transition spd="slow" advTm="934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34AB7226-785A-D443-A459-EE2A1ABCA1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688" y="2072772"/>
            <a:ext cx="7221830" cy="40081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FCC151-5CBA-5D47-A89E-BE0F4A4D80CA}"/>
              </a:ext>
            </a:extLst>
          </p:cNvPr>
          <p:cNvSpPr txBox="1"/>
          <p:nvPr/>
        </p:nvSpPr>
        <p:spPr>
          <a:xfrm>
            <a:off x="109728" y="134112"/>
            <a:ext cx="118018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/>
              <a:t>Closing Thought</a:t>
            </a:r>
          </a:p>
          <a:p>
            <a:endParaRPr lang="en-US" sz="2800" dirty="0"/>
          </a:p>
          <a:p>
            <a:r>
              <a:rPr lang="en-US" sz="2800" dirty="0"/>
              <a:t>Will a ‘Standard Model’ Theory of student misconceptions in science ever be developed….?</a:t>
            </a:r>
          </a:p>
        </p:txBody>
      </p:sp>
    </p:spTree>
    <p:extLst>
      <p:ext uri="{BB962C8B-B14F-4D97-AF65-F5344CB8AC3E}">
        <p14:creationId xmlns:p14="http://schemas.microsoft.com/office/powerpoint/2010/main" val="4285677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584"/>
    </mc:Choice>
    <mc:Fallback>
      <p:transition spd="slow" advTm="47584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Image">
            <a:extLst>
              <a:ext uri="{FF2B5EF4-FFF2-40B4-BE49-F238E27FC236}">
                <a16:creationId xmlns:a16="http://schemas.microsoft.com/office/drawing/2014/main" id="{CF4AEA97-10A8-864E-AFEB-8A9E944B22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787465-F0CD-8C46-9B55-932A84623E3D}"/>
              </a:ext>
            </a:extLst>
          </p:cNvPr>
          <p:cNvSpPr txBox="1"/>
          <p:nvPr/>
        </p:nvSpPr>
        <p:spPr>
          <a:xfrm>
            <a:off x="8226554" y="203065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To claim your discount: </a:t>
            </a:r>
          </a:p>
          <a:p>
            <a:pPr marL="114300" indent="-3429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endParaRPr lang="en-US" sz="2400" dirty="0"/>
          </a:p>
          <a:p>
            <a:pPr marL="457200" indent="-3429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400" dirty="0"/>
              <a:t>Go to </a:t>
            </a:r>
            <a:r>
              <a:rPr lang="en-US" sz="2400" dirty="0">
                <a:hlinkClick r:id="rId3"/>
              </a:rPr>
              <a:t>https://uk.sagepub.com</a:t>
            </a:r>
            <a:r>
              <a:rPr lang="en-US" sz="2400" dirty="0"/>
              <a:t> </a:t>
            </a:r>
          </a:p>
          <a:p>
            <a:pPr marL="457200" indent="-3429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endParaRPr lang="en-US" sz="2400" dirty="0"/>
          </a:p>
          <a:p>
            <a:pPr marL="457200" indent="-3429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400" dirty="0"/>
              <a:t>Search for 'Cracking’ </a:t>
            </a:r>
          </a:p>
          <a:p>
            <a:pPr marL="457200" indent="-3429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endParaRPr lang="en-US" sz="2400" dirty="0"/>
          </a:p>
          <a:p>
            <a:pPr marL="457200" indent="-3429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400" dirty="0"/>
              <a:t> Enter the discount code 'UK21AUTHOR' at Checkout. </a:t>
            </a:r>
          </a:p>
          <a:p>
            <a:pPr marL="457200" indent="-3429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endParaRPr lang="en-US" sz="2400" dirty="0"/>
          </a:p>
          <a:p>
            <a:pPr marL="457200" indent="-3429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400" dirty="0"/>
              <a:t> Wait for Royal Mail to deliver your copy post-haste. </a:t>
            </a:r>
          </a:p>
          <a:p>
            <a:pPr marL="457200" indent="-3429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endParaRPr lang="en-US" sz="2400" dirty="0"/>
          </a:p>
          <a:p>
            <a:pPr marL="457200" indent="-3429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400" dirty="0"/>
              <a:t>Enjoy!</a:t>
            </a:r>
          </a:p>
        </p:txBody>
      </p:sp>
    </p:spTree>
    <p:extLst>
      <p:ext uri="{BB962C8B-B14F-4D97-AF65-F5344CB8AC3E}">
        <p14:creationId xmlns:p14="http://schemas.microsoft.com/office/powerpoint/2010/main" val="3386018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883"/>
    </mc:Choice>
    <mc:Fallback>
      <p:transition spd="slow" advTm="29883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A9369C-9662-C445-B6BE-41A8E53ACF79}"/>
              </a:ext>
            </a:extLst>
          </p:cNvPr>
          <p:cNvSpPr txBox="1"/>
          <p:nvPr/>
        </p:nvSpPr>
        <p:spPr>
          <a:xfrm>
            <a:off x="0" y="0"/>
            <a:ext cx="12192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References</a:t>
            </a:r>
          </a:p>
          <a:p>
            <a:endParaRPr lang="en-US" sz="2400" dirty="0"/>
          </a:p>
          <a:p>
            <a:r>
              <a:rPr lang="en-GB" sz="2400" dirty="0" err="1"/>
              <a:t>diSessa</a:t>
            </a:r>
            <a:r>
              <a:rPr lang="en-GB" sz="2400" dirty="0"/>
              <a:t>, A. A. (1988). Knowledge in pieces. In G. Forman &amp; P. B. </a:t>
            </a:r>
            <a:r>
              <a:rPr lang="en-GB" sz="2400" dirty="0" err="1"/>
              <a:t>Pufall</a:t>
            </a:r>
            <a:r>
              <a:rPr lang="en-GB" sz="2400" dirty="0"/>
              <a:t> (Eds.), </a:t>
            </a:r>
            <a:r>
              <a:rPr lang="en-GB" sz="2400" i="1" dirty="0"/>
              <a:t>Constructivism in the computer age</a:t>
            </a:r>
            <a:r>
              <a:rPr lang="en-GB" sz="2400" dirty="0"/>
              <a:t> (pp. 49–70). Lawrence Erlbaum Associates, Inc.</a:t>
            </a:r>
          </a:p>
          <a:p>
            <a:endParaRPr lang="en-GB" sz="2400" dirty="0"/>
          </a:p>
          <a:p>
            <a:r>
              <a:rPr lang="en-GB" sz="2400" dirty="0" err="1"/>
              <a:t>DiSessa</a:t>
            </a:r>
            <a:r>
              <a:rPr lang="en-GB" sz="2400" dirty="0"/>
              <a:t>, A. A. (1993). Toward an epistemology of physics. </a:t>
            </a:r>
            <a:r>
              <a:rPr lang="en-GB" sz="2400" i="1" dirty="0"/>
              <a:t>Cognition and instruction</a:t>
            </a:r>
            <a:r>
              <a:rPr lang="en-GB" sz="2400" dirty="0"/>
              <a:t>, </a:t>
            </a:r>
            <a:r>
              <a:rPr lang="en-GB" sz="2400" i="1" dirty="0"/>
              <a:t>10</a:t>
            </a:r>
            <a:r>
              <a:rPr lang="en-GB" sz="2400" dirty="0"/>
              <a:t>(2-3), 105-225.</a:t>
            </a:r>
          </a:p>
          <a:p>
            <a:endParaRPr lang="en-GB" sz="2400" dirty="0"/>
          </a:p>
          <a:p>
            <a:r>
              <a:rPr lang="en-GB" sz="2400" dirty="0"/>
              <a:t>Hammer, D. (2000). Student resources for learning introductory physics. </a:t>
            </a:r>
            <a:r>
              <a:rPr lang="en-GB" sz="2400" i="1" dirty="0"/>
              <a:t>American Journal of Physics</a:t>
            </a:r>
            <a:r>
              <a:rPr lang="en-GB" sz="2400" dirty="0"/>
              <a:t>, </a:t>
            </a:r>
            <a:r>
              <a:rPr lang="en-GB" sz="2400" i="1" dirty="0"/>
              <a:t>68</a:t>
            </a:r>
            <a:r>
              <a:rPr lang="en-GB" sz="2400" dirty="0"/>
              <a:t>(S1), S52-S59.</a:t>
            </a:r>
          </a:p>
          <a:p>
            <a:endParaRPr lang="en-GB" sz="2400" dirty="0"/>
          </a:p>
          <a:p>
            <a:r>
              <a:rPr lang="en-GB" sz="2400" dirty="0" err="1"/>
              <a:t>Nelmes</a:t>
            </a:r>
            <a:r>
              <a:rPr lang="en-GB" sz="2400" dirty="0"/>
              <a:t>, A. (2004). </a:t>
            </a:r>
            <a:r>
              <a:rPr lang="en-GB" sz="2400" dirty="0">
                <a:hlinkClick r:id="rId2"/>
              </a:rPr>
              <a:t>Putting conceptions in their place: using analogy to cue and strengthen scientifically correct conceptions.</a:t>
            </a:r>
            <a:endParaRPr lang="en-GB" sz="2400" dirty="0"/>
          </a:p>
          <a:p>
            <a:endParaRPr lang="en-GB" sz="2400" dirty="0"/>
          </a:p>
          <a:p>
            <a:r>
              <a:rPr lang="en-GB" sz="2400" dirty="0" err="1"/>
              <a:t>Redish</a:t>
            </a:r>
            <a:r>
              <a:rPr lang="en-GB" sz="2400" dirty="0"/>
              <a:t>, E. F., &amp; </a:t>
            </a:r>
            <a:r>
              <a:rPr lang="en-GB" sz="2400" dirty="0" err="1"/>
              <a:t>Kuo</a:t>
            </a:r>
            <a:r>
              <a:rPr lang="en-GB" sz="2400" dirty="0"/>
              <a:t>, E. (2015). Language of physics, language of math: Disciplinary culture and dynamic epistemology. </a:t>
            </a:r>
            <a:r>
              <a:rPr lang="en-GB" sz="2400" i="1" dirty="0"/>
              <a:t>Science &amp; Education</a:t>
            </a:r>
            <a:r>
              <a:rPr lang="en-GB" sz="2400" dirty="0"/>
              <a:t>, </a:t>
            </a:r>
            <a:r>
              <a:rPr lang="en-GB" sz="2400" i="1" dirty="0"/>
              <a:t>24</a:t>
            </a:r>
            <a:r>
              <a:rPr lang="en-GB" sz="2400" dirty="0"/>
              <a:t>(5), 561-590.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39385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622"/>
    </mc:Choice>
    <mc:Fallback>
      <p:transition spd="slow" advTm="34622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4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5|27.8|12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8|44.7|57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7.3|10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1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|27|38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4.2|22.7|20.3|29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988</Words>
  <Application>Microsoft Macintosh PowerPoint</Application>
  <PresentationFormat>Widescreen</PresentationFormat>
  <Paragraphs>112</Paragraphs>
  <Slides>28</Slides>
  <Notes>2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Athelas</vt:lpstr>
      <vt:lpstr>Calibri</vt:lpstr>
      <vt:lpstr>Calibri Light</vt:lpstr>
      <vt:lpstr>Office Theme</vt:lpstr>
      <vt:lpstr>Dealing with Misconceptions:  p-prims and the ‘refining raw intuitions’ approach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a p-prim?</vt:lpstr>
      <vt:lpstr>PowerPoint Presentation</vt:lpstr>
      <vt:lpstr>PowerPoint Presentation</vt:lpstr>
      <vt:lpstr>Through a p-prim, darkly</vt:lpstr>
      <vt:lpstr>PowerPoint Presentation</vt:lpstr>
      <vt:lpstr>PowerPoint Presentation</vt:lpstr>
      <vt:lpstr>PowerPoint Presentation</vt:lpstr>
      <vt:lpstr>PowerPoint Presentation</vt:lpstr>
      <vt:lpstr>Springs and Things</vt:lpstr>
      <vt:lpstr>Springs and Things</vt:lpstr>
      <vt:lpstr>Springs and Things</vt:lpstr>
      <vt:lpstr>Springs and Things</vt:lpstr>
      <vt:lpstr>Springs and Things</vt:lpstr>
      <vt:lpstr>Springs and Things</vt:lpstr>
      <vt:lpstr>Springs and Things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P-prims to ‘sidestep’ misconceptions</dc:title>
  <dc:subject/>
  <dc:creator>Gethyn Jones</dc:creator>
  <cp:keywords/>
  <dc:description/>
  <cp:lastModifiedBy>Gethyn Jones</cp:lastModifiedBy>
  <cp:revision>23</cp:revision>
  <dcterms:created xsi:type="dcterms:W3CDTF">2021-09-03T13:09:19Z</dcterms:created>
  <dcterms:modified xsi:type="dcterms:W3CDTF">2021-09-05T13:16:48Z</dcterms:modified>
  <cp:category/>
</cp:coreProperties>
</file>